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media/image3.jpeg" ContentType="image/jpeg"/>
  <Override PartName="/ppt/notesSlides/notesSlide2.xml" ContentType="application/vnd.openxmlformats-officedocument.presentationml.notesSlide+xml"/>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5.jpeg" ContentType="image/jpeg"/>
  <Override PartName="/ppt/media/image16.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7.jpeg" ContentType="image/jpeg"/>
  <Override PartName="/ppt/notesSlides/notesSlide10.xml" ContentType="application/vnd.openxmlformats-officedocument.presentationml.notesSlide+xml"/>
  <Override PartName="/ppt/media/image18.jpeg" ContentType="image/jpeg"/>
  <Override PartName="/ppt/media/image19.jpeg" ContentType="image/jpeg"/>
  <Override PartName="/ppt/media/image20.jpe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21.jpeg" ContentType="image/jpeg"/>
  <Override PartName="/ppt/media/image22.jpeg" ContentType="image/jpeg"/>
  <Override PartName="/ppt/media/image23.jpeg" ContentType="image/jpeg"/>
  <Override PartName="/ppt/media/image24.jpeg" ContentType="image/jpeg"/>
  <Override PartName="/ppt/notesSlides/notesSlide13.xml" ContentType="application/vnd.openxmlformats-officedocument.presentationml.notesSlide+xml"/>
  <Override PartName="/ppt/media/image25.jpeg" ContentType="image/jpeg"/>
  <Override PartName="/ppt/media/image26.jpeg" ContentType="image/jpeg"/>
  <Override PartName="/ppt/notesSlides/notesSlide14.xml" ContentType="application/vnd.openxmlformats-officedocument.presentationml.notesSlide+xml"/>
  <Override PartName="/ppt/media/image27.jpeg" ContentType="image/jpeg"/>
  <Override PartName="/ppt/media/image28.jpeg" ContentType="image/jpeg"/>
  <Override PartName="/ppt/media/image29.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D6D6D">
              <a:alpha val="41000"/>
            </a:srgbClr>
          </a:solidFill>
        </a:fill>
      </a:tcStyle>
    </a:wholeTbl>
    <a:band2H>
      <a:tcTxStyle b="def" i="def"/>
      <a:tcStyle>
        <a:tcBdr/>
        <a:fill>
          <a:solidFill>
            <a:srgbClr val="4E4E4E">
              <a:alpha val="4100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F0F0F0"/>
              </a:solidFill>
              <a:prstDash val="solid"/>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56565">
              <a:alpha val="75000"/>
            </a:srgb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0F0F0"/>
              </a:solidFill>
              <a:prstDash val="solid"/>
              <a:miter lim="400000"/>
            </a:ln>
          </a:top>
          <a:bottom>
            <a:ln w="254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firstRow>
  </a:tblStyle>
  <a:tblStyle styleId="{C7B018BB-80A7-4F77-B60F-C8B233D01FF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D6D6D">
              <a:alpha val="41000"/>
            </a:srgbClr>
          </a:solidFill>
        </a:fill>
      </a:tcStyle>
    </a:wholeTbl>
    <a:band2H>
      <a:tcTxStyle b="def" i="def"/>
      <a:tcStyle>
        <a:tcBdr/>
        <a:fill>
          <a:solidFill>
            <a:srgbClr val="909090">
              <a:alpha val="41000"/>
            </a:srgbClr>
          </a:solidFill>
        </a:fill>
      </a:tcStyle>
    </a:band2H>
    <a:firstCol>
      <a:tcTxStyle b="off" i="off">
        <a:font>
          <a:latin typeface="Helvetica Neue Medium"/>
          <a:ea typeface="Helvetica Neue Medium"/>
          <a:cs typeface="Helvetica Neue Medium"/>
        </a:font>
        <a:srgbClr val="FFFFFF"/>
      </a:tcTxStyle>
      <a:tcStyle>
        <a:tcBdr>
          <a:left>
            <a:ln w="6350" cap="flat">
              <a:solidFill>
                <a:srgbClr val="484745"/>
              </a:solidFill>
              <a:prstDash val="solid"/>
              <a:miter lim="400000"/>
            </a:ln>
          </a:left>
          <a:right>
            <a:ln w="6350" cap="flat">
              <a:solidFill>
                <a:srgbClr val="5E5D5B"/>
              </a:solidFill>
              <a:prstDash val="solid"/>
              <a:miter lim="400000"/>
            </a:ln>
          </a:right>
          <a:top>
            <a:ln w="12700" cap="flat">
              <a:noFill/>
              <a:miter lim="400000"/>
            </a:ln>
          </a:top>
          <a:bottom>
            <a:ln w="12700" cap="flat">
              <a:noFill/>
              <a:miter lim="400000"/>
            </a:ln>
          </a:bottom>
          <a:insideH>
            <a:ln w="12700" cap="flat">
              <a:noFill/>
              <a:miter lim="400000"/>
            </a:ln>
          </a:insideH>
          <a:insideV>
            <a:ln w="6350" cap="flat">
              <a:solidFill>
                <a:srgbClr val="5E5D5B"/>
              </a:solidFill>
              <a:prstDash val="solid"/>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5E5D5B"/>
              </a:solidFill>
              <a:prstDash val="solid"/>
              <a:miter lim="400000"/>
            </a:ln>
          </a:top>
          <a:bottom>
            <a:ln w="6350" cap="flat">
              <a:solidFill>
                <a:srgbClr val="484745"/>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484745"/>
              </a:solidFill>
              <a:prstDash val="solid"/>
              <a:miter lim="400000"/>
            </a:ln>
          </a:top>
          <a:bottom>
            <a:ln w="6350" cap="flat">
              <a:solidFill>
                <a:srgbClr val="5E5D5B"/>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3F1DF"/>
              </a:solidFill>
              <a:custDash>
                <a:ds d="200000" sp="200000"/>
              </a:custDash>
              <a:miter lim="400000"/>
            </a:ln>
          </a:top>
          <a:bottom>
            <a:ln w="12700" cap="flat">
              <a:solidFill>
                <a:srgbClr val="F3F1DF"/>
              </a:solidFill>
              <a:custDash>
                <a:ds d="200000" sp="200000"/>
              </a:custDash>
              <a:miter lim="400000"/>
            </a:ln>
          </a:bottom>
          <a:insideH>
            <a:ln w="12700" cap="flat">
              <a:solidFill>
                <a:srgbClr val="F3F1DF"/>
              </a:solidFill>
              <a:custDash>
                <a:ds d="200000" sp="200000"/>
              </a:custDash>
              <a:miter lim="400000"/>
            </a:ln>
          </a:insideH>
          <a:insideV>
            <a:ln w="12700" cap="flat">
              <a:noFill/>
              <a:miter lim="400000"/>
            </a:ln>
          </a:insideV>
        </a:tcBdr>
        <a:fill>
          <a:solidFill>
            <a:srgbClr val="4D4D4D"/>
          </a:solidFill>
        </a:fill>
      </a:tcStyle>
    </a:wholeTbl>
    <a:band2H>
      <a:tcTxStyle b="def" i="def"/>
      <a:tcStyle>
        <a:tcBdr/>
        <a:fill>
          <a:solidFill>
            <a:srgbClr val="5A5A5A"/>
          </a:solidFill>
        </a:fill>
      </a:tcStyle>
    </a:band2H>
    <a:firstCol>
      <a:tcTxStyle b="off" i="off">
        <a:font>
          <a:latin typeface="Helvetica Neue Medium"/>
          <a:ea typeface="Helvetica Neue Medium"/>
          <a:cs typeface="Helvetica Neue Medium"/>
        </a:font>
        <a:srgbClr val="FFFFF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chemeClr val="accent3">
              <a:hueOff val="-1022247"/>
              <a:satOff val="34289"/>
              <a:lumOff val="-18384"/>
            </a:scheme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noFill/>
              <a:miter lim="400000"/>
            </a:ln>
          </a:insideV>
        </a:tcBdr>
        <a:fill>
          <a:solidFill>
            <a:srgbClr val="6D6D6D"/>
          </a:solidFill>
        </a:fill>
      </a:tcStyle>
    </a:wholeTbl>
    <a:band2H>
      <a:tcTxStyle b="def" i="def"/>
      <a:tcStyle>
        <a:tcBdr/>
        <a:fill>
          <a:solidFill>
            <a:srgbClr val="7D7D7D"/>
          </a:solidFill>
        </a:fill>
      </a:tcStyle>
    </a:band2H>
    <a:firstCol>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5C5C5B"/>
          </a:solidFill>
        </a:fill>
      </a:tcStyle>
    </a:firstCol>
    <a:lastRow>
      <a:tcTxStyle b="off" i="off">
        <a:font>
          <a:latin typeface="Helvetica Neue Medium"/>
          <a:ea typeface="Helvetica Neue Medium"/>
          <a:cs typeface="Helvetica Neue Medium"/>
        </a:font>
        <a:srgbClr val="282828"/>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A2A7A9"/>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chemeClr val="accent5">
              <a:hueOff val="96663"/>
              <a:satOff val="-16428"/>
              <a:lumOff val="3004"/>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5D5D5D"/>
          </a:solidFill>
        </a:fill>
      </a:tcStyle>
    </a:wholeTbl>
    <a:band2H>
      <a:tcTxStyle b="def" i="def"/>
      <a:tcStyle>
        <a:tcBdr/>
        <a:fill>
          <a:solidFill>
            <a:srgbClr val="696969"/>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6350" cap="flat">
              <a:solidFill>
                <a:srgbClr val="FFFFFF"/>
              </a:solidFill>
              <a:prstDash val="solid"/>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6350" cap="flat">
              <a:solidFill>
                <a:srgbClr val="FFFFFF"/>
              </a:solidFill>
              <a:prstDash val="solid"/>
              <a:miter lim="400000"/>
            </a:ln>
          </a:insideV>
        </a:tcBdr>
        <a:fill>
          <a:solidFill>
            <a:srgbClr val="78787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787878"/>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000000">
              <a:alpha val="10000"/>
            </a:srgbClr>
          </a:solidFill>
        </a:fill>
      </a:tcStyle>
    </a:wholeTbl>
    <a:band2H>
      <a:tcTxStyle b="def" i="def"/>
      <a:tcStyle>
        <a:tcBdr/>
        <a:fill>
          <a:solidFill>
            <a:srgbClr val="888888">
              <a:alpha val="10000"/>
            </a:srgbClr>
          </a:solidFill>
        </a:fill>
      </a:tcStyle>
    </a:band2H>
    <a:firstCol>
      <a:tcTxStyle b="off" i="off">
        <a:font>
          <a:latin typeface="Helvetica Neue Medium"/>
          <a:ea typeface="Helvetica Neue Medium"/>
          <a:cs typeface="Helvetica Neue Medium"/>
        </a:font>
        <a:srgbClr val="FFFFFF"/>
      </a:tcTxStyle>
      <a:tcStyle>
        <a:tcBdr>
          <a:left>
            <a:ln w="12700" cap="flat">
              <a:noFill/>
              <a:miter lim="400000"/>
            </a:ln>
          </a:left>
          <a:right>
            <a:ln w="25400" cap="flat">
              <a:solidFill>
                <a:srgbClr val="F0F0F0"/>
              </a:solidFill>
              <a:prstDash val="solid"/>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noFill/>
              <a:miter lim="400000"/>
            </a:ln>
          </a:bottom>
          <a:insideH>
            <a:ln w="6350" cap="flat">
              <a:solidFill>
                <a:srgbClr val="F0F0F0"/>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7" name="Shape 167"/>
          <p:cNvSpPr/>
          <p:nvPr>
            <p:ph type="sldImg"/>
          </p:nvPr>
        </p:nvSpPr>
        <p:spPr>
          <a:xfrm>
            <a:off x="1143000" y="685800"/>
            <a:ext cx="4572000" cy="3429000"/>
          </a:xfrm>
          <a:prstGeom prst="rect">
            <a:avLst/>
          </a:prstGeom>
        </p:spPr>
        <p:txBody>
          <a:bodyPr/>
          <a:lstStyle/>
          <a:p>
            <a:pPr/>
          </a:p>
        </p:txBody>
      </p:sp>
      <p:sp>
        <p:nvSpPr>
          <p:cNvPr id="168" name="Shape 16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 Id="rId3" Type="http://schemas.openxmlformats.org/officeDocument/2006/relationships/hyperlink" Target="http://en.wikipedia.org/wiki/Radiometric" TargetMode="External"/><Relationship Id="rId4" Type="http://schemas.openxmlformats.org/officeDocument/2006/relationships/hyperlink" Target="http://en.wikipedia.org/wiki/Intensity" TargetMode="External"/><Relationship Id="rId5" Type="http://schemas.openxmlformats.org/officeDocument/2006/relationships/hyperlink" Target="http://en.wikipedia.org/wiki/Bit" TargetMode="External"/><Relationship Id="rId6" Type="http://schemas.openxmlformats.org/officeDocument/2006/relationships/hyperlink" Target="http://en.wikipedia.org/wiki/Reflectivit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defTabSz="914400">
              <a:lnSpc>
                <a:spcPct val="90000"/>
              </a:lnSpc>
              <a:spcBef>
                <a:spcPts val="400"/>
              </a:spcBef>
              <a:defRPr sz="1200">
                <a:latin typeface="Trebuchet MS"/>
                <a:ea typeface="Trebuchet MS"/>
                <a:cs typeface="Trebuchet MS"/>
                <a:sym typeface="Trebuchet MS"/>
              </a:defRPr>
            </a:pPr>
            <a:r>
              <a:t>Conformal – preserves shape and angles</a:t>
            </a:r>
          </a:p>
          <a:p>
            <a:pPr defTabSz="914400">
              <a:lnSpc>
                <a:spcPct val="90000"/>
              </a:lnSpc>
              <a:spcBef>
                <a:spcPts val="400"/>
              </a:spcBef>
              <a:defRPr sz="1200">
                <a:latin typeface="Trebuchet MS"/>
                <a:ea typeface="Trebuchet MS"/>
                <a:cs typeface="Trebuchet MS"/>
                <a:sym typeface="Trebuchet MS"/>
              </a:defRPr>
            </a:pPr>
          </a:p>
          <a:p>
            <a:pPr defTabSz="914400">
              <a:lnSpc>
                <a:spcPct val="90000"/>
              </a:lnSpc>
              <a:spcBef>
                <a:spcPts val="400"/>
              </a:spcBef>
              <a:defRPr sz="1200">
                <a:latin typeface="Trebuchet MS"/>
                <a:ea typeface="Trebuchet MS"/>
                <a:cs typeface="Trebuchet MS"/>
                <a:sym typeface="Trebuchet MS"/>
              </a:defRPr>
            </a:pPr>
            <a:r>
              <a:t>Equal Area (Equivalent) – preserves area and size</a:t>
            </a:r>
          </a:p>
          <a:p>
            <a:pPr defTabSz="914400">
              <a:lnSpc>
                <a:spcPct val="90000"/>
              </a:lnSpc>
              <a:spcBef>
                <a:spcPts val="400"/>
              </a:spcBef>
              <a:defRPr sz="1200">
                <a:latin typeface="Trebuchet MS"/>
                <a:ea typeface="Trebuchet MS"/>
                <a:cs typeface="Trebuchet MS"/>
                <a:sym typeface="Trebuchet MS"/>
              </a:defRPr>
            </a:pPr>
          </a:p>
          <a:p>
            <a:pPr defTabSz="914400">
              <a:lnSpc>
                <a:spcPct val="90000"/>
              </a:lnSpc>
              <a:spcBef>
                <a:spcPts val="400"/>
              </a:spcBef>
              <a:defRPr sz="1200">
                <a:latin typeface="Trebuchet MS"/>
                <a:ea typeface="Trebuchet MS"/>
                <a:cs typeface="Trebuchet MS"/>
                <a:sym typeface="Trebuchet MS"/>
              </a:defRPr>
            </a:pPr>
            <a:r>
              <a:t>Equidistant – preserves distances in some directions</a:t>
            </a:r>
          </a:p>
          <a:p>
            <a:pPr defTabSz="914400">
              <a:lnSpc>
                <a:spcPct val="90000"/>
              </a:lnSpc>
              <a:spcBef>
                <a:spcPts val="400"/>
              </a:spcBef>
              <a:defRPr sz="1200">
                <a:latin typeface="Trebuchet MS"/>
                <a:ea typeface="Trebuchet MS"/>
                <a:cs typeface="Trebuchet MS"/>
                <a:sym typeface="Trebuchet MS"/>
              </a:defRPr>
            </a:pPr>
          </a:p>
          <a:p>
            <a:pPr defTabSz="914400">
              <a:lnSpc>
                <a:spcPct val="90000"/>
              </a:lnSpc>
              <a:spcBef>
                <a:spcPts val="400"/>
              </a:spcBef>
              <a:defRPr sz="1200">
                <a:latin typeface="Trebuchet MS"/>
                <a:ea typeface="Trebuchet MS"/>
                <a:cs typeface="Trebuchet MS"/>
                <a:sym typeface="Trebuchet MS"/>
              </a:defRPr>
            </a:pPr>
            <a:r>
              <a:t>Azimuthal – preserves angles from a specific point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Shape 536"/>
          <p:cNvSpPr/>
          <p:nvPr>
            <p:ph type="sldImg"/>
          </p:nvPr>
        </p:nvSpPr>
        <p:spPr>
          <a:prstGeom prst="rect">
            <a:avLst/>
          </a:prstGeom>
        </p:spPr>
        <p:txBody>
          <a:bodyPr/>
          <a:lstStyle/>
          <a:p>
            <a:pPr/>
          </a:p>
        </p:txBody>
      </p:sp>
      <p:sp>
        <p:nvSpPr>
          <p:cNvPr id="537" name="Shape 537"/>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t>AVHRR stands for "Advanced Very High Resolution Radiometer." </a:t>
            </a:r>
          </a:p>
          <a:p>
            <a:pPr defTabSz="914400">
              <a:lnSpc>
                <a:spcPct val="100000"/>
              </a:lnSpc>
              <a:spcBef>
                <a:spcPts val="400"/>
              </a:spcBef>
              <a:defRPr sz="1200">
                <a:latin typeface="Trebuchet MS"/>
                <a:ea typeface="Trebuchet MS"/>
                <a:cs typeface="Trebuchet MS"/>
                <a:sym typeface="Trebuchet MS"/>
              </a:defRPr>
            </a:pPr>
            <a:r>
              <a:t>The data the sensors produce are widely used for large-area studies of vegetation, soil moisture, snow cover, fire susceptibility, and floods, among other things. </a:t>
            </a:r>
          </a:p>
          <a:p>
            <a:pPr defTabSz="914400">
              <a:lnSpc>
                <a:spcPct val="100000"/>
              </a:lnSpc>
              <a:spcBef>
                <a:spcPts val="400"/>
              </a:spcBef>
              <a:defRPr sz="1200">
                <a:latin typeface="Trebuchet MS"/>
                <a:ea typeface="Trebuchet MS"/>
                <a:cs typeface="Trebuchet MS"/>
                <a:sym typeface="Trebuchet MS"/>
              </a:defRPr>
            </a:pPr>
          </a:p>
          <a:p>
            <a:pPr defTabSz="914400">
              <a:lnSpc>
                <a:spcPct val="100000"/>
              </a:lnSpc>
              <a:spcBef>
                <a:spcPts val="400"/>
              </a:spcBef>
              <a:defRPr sz="1200">
                <a:latin typeface="Trebuchet MS"/>
                <a:ea typeface="Trebuchet MS"/>
                <a:cs typeface="Trebuchet MS"/>
                <a:sym typeface="Trebuchet MS"/>
              </a:defRPr>
            </a:pPr>
            <a:r>
              <a:t>AVHRR sensors measure electromagnetic energy within five spectral bands, including visible red, near-infrared, and three thermal infrared. The visible red and near-infrared bands are particularly useful for large-area vegetation monitoring. The Normalized Difference Vegetation Index (NDVI), a widely used measure of photosynthetic activity that is calculated from reflectance values in these two bands, is discussed later.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Shape 566"/>
          <p:cNvSpPr/>
          <p:nvPr>
            <p:ph type="sldImg"/>
          </p:nvPr>
        </p:nvSpPr>
        <p:spPr>
          <a:prstGeom prst="rect">
            <a:avLst/>
          </a:prstGeom>
        </p:spPr>
        <p:txBody>
          <a:bodyPr/>
          <a:lstStyle/>
          <a:p>
            <a:pPr/>
          </a:p>
        </p:txBody>
      </p:sp>
      <p:sp>
        <p:nvSpPr>
          <p:cNvPr id="567" name="Shape 567"/>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rPr i="1">
                <a:solidFill>
                  <a:srgbClr val="FFFF00"/>
                </a:solidFill>
              </a:rPr>
              <a:t>Longitude</a:t>
            </a:r>
            <a:r>
              <a:t> and </a:t>
            </a:r>
            <a:r>
              <a:rPr i="1">
                <a:solidFill>
                  <a:srgbClr val="FFFF00"/>
                </a:solidFill>
              </a:rPr>
              <a:t>latitude</a:t>
            </a:r>
            <a:r>
              <a:t> are angles measured relative to the plane of the Prime Meridian, and to the plane of the equator, respectively.   (analogous to x,y)</a:t>
            </a:r>
          </a:p>
          <a:p>
            <a:pPr defTabSz="914400">
              <a:lnSpc>
                <a:spcPct val="100000"/>
              </a:lnSpc>
              <a:spcBef>
                <a:spcPts val="400"/>
              </a:spcBef>
              <a:defRPr sz="1200">
                <a:latin typeface="Trebuchet MS"/>
                <a:ea typeface="Trebuchet MS"/>
                <a:cs typeface="Trebuchet MS"/>
                <a:sym typeface="Trebuchet MS"/>
              </a:defRPr>
            </a:pPr>
            <a:r>
              <a:t>   The angles are measured in </a:t>
            </a:r>
            <a:r>
              <a:rPr>
                <a:solidFill>
                  <a:srgbClr val="FFFF00"/>
                </a:solidFill>
              </a:rPr>
              <a:t>degrees</a:t>
            </a:r>
            <a:r>
              <a:t> (expressed as degrees, minutes, seconds (DMS) or as decimal degrees).</a:t>
            </a:r>
          </a:p>
          <a:p>
            <a:pPr defTabSz="914400">
              <a:lnSpc>
                <a:spcPct val="100000"/>
              </a:lnSpc>
              <a:spcBef>
                <a:spcPts val="400"/>
              </a:spcBef>
              <a:defRPr sz="1200">
                <a:latin typeface="Trebuchet MS"/>
                <a:ea typeface="Trebuchet MS"/>
                <a:cs typeface="Trebuchet MS"/>
                <a:sym typeface="Trebuchet MS"/>
              </a:defRPr>
            </a:pPr>
            <a:r>
              <a:t>   The surface expression of lines of longitude and latitude form a </a:t>
            </a:r>
            <a:r>
              <a:rPr i="1"/>
              <a:t>graticule</a:t>
            </a:r>
            <a:r>
              <a:t> of </a:t>
            </a:r>
            <a:r>
              <a:rPr i="1">
                <a:solidFill>
                  <a:srgbClr val="FFFF00"/>
                </a:solidFill>
              </a:rPr>
              <a:t>meridians</a:t>
            </a:r>
            <a:r>
              <a:t> and </a:t>
            </a:r>
            <a:r>
              <a:rPr i="1">
                <a:solidFill>
                  <a:srgbClr val="FFFF00"/>
                </a:solidFill>
              </a:rPr>
              <a:t>parallels</a:t>
            </a:r>
            <a:r>
              <a:t>, respectively.</a:t>
            </a:r>
          </a:p>
          <a:p>
            <a:pPr defTabSz="914400">
              <a:lnSpc>
                <a:spcPct val="100000"/>
              </a:lnSpc>
              <a:spcBef>
                <a:spcPts val="400"/>
              </a:spcBef>
              <a:defRPr sz="1200">
                <a:latin typeface="Trebuchet MS"/>
                <a:ea typeface="Trebuchet MS"/>
                <a:cs typeface="Trebuchet MS"/>
                <a:sym typeface="Trebuchet MS"/>
              </a:defRPr>
            </a:pPr>
            <a:r>
              <a:t>   So, the components of the GPS need to know where they are relative to this </a:t>
            </a:r>
            <a:r>
              <a:rPr>
                <a:solidFill>
                  <a:srgbClr val="FFFF00"/>
                </a:solidFill>
              </a:rPr>
              <a:t>geographic</a:t>
            </a:r>
            <a:r>
              <a:t>, or spherical, </a:t>
            </a:r>
            <a:r>
              <a:rPr>
                <a:solidFill>
                  <a:srgbClr val="FFFF00"/>
                </a:solidFill>
              </a:rPr>
              <a:t>coordinate system</a:t>
            </a:r>
            <a:r>
              <a:t>.</a:t>
            </a:r>
          </a:p>
          <a:p>
            <a:pPr defTabSz="914400">
              <a:lnSpc>
                <a:spcPct val="100000"/>
              </a:lnSpc>
              <a:spcBef>
                <a:spcPts val="400"/>
              </a:spcBef>
              <a:defRPr sz="1200">
                <a:latin typeface="Trebuchet MS"/>
                <a:ea typeface="Trebuchet MS"/>
                <a:cs typeface="Trebuchet MS"/>
                <a:sym typeface="Trebuchet MS"/>
              </a:defRPr>
            </a:pPr>
            <a:r>
              <a:t>   But, remember that this coordinate system is defined based on a </a:t>
            </a:r>
            <a:r>
              <a:rPr>
                <a:solidFill>
                  <a:srgbClr val="FFFF00"/>
                </a:solidFill>
              </a:rPr>
              <a:t>datum</a:t>
            </a:r>
            <a:r>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Shape 575"/>
          <p:cNvSpPr/>
          <p:nvPr>
            <p:ph type="sldImg"/>
          </p:nvPr>
        </p:nvSpPr>
        <p:spPr>
          <a:prstGeom prst="rect">
            <a:avLst/>
          </a:prstGeom>
        </p:spPr>
        <p:txBody>
          <a:bodyPr/>
          <a:lstStyle/>
          <a:p>
            <a:pPr/>
          </a:p>
        </p:txBody>
      </p:sp>
      <p:sp>
        <p:nvSpPr>
          <p:cNvPr id="576" name="Shape 576"/>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rPr b="1"/>
              <a:t>Since no map projection is involved, there is no limit to the accuracy with which positions can be specified</a:t>
            </a:r>
            <a:r>
              <a:t> (apart from the practical limitations imposed by measurement instruments, storage media, and human operators)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7" name="Shape 607"/>
          <p:cNvSpPr/>
          <p:nvPr>
            <p:ph type="sldImg"/>
          </p:nvPr>
        </p:nvSpPr>
        <p:spPr>
          <a:prstGeom prst="rect">
            <a:avLst/>
          </a:prstGeom>
        </p:spPr>
        <p:txBody>
          <a:bodyPr/>
          <a:lstStyle/>
          <a:p>
            <a:pPr/>
          </a:p>
        </p:txBody>
      </p:sp>
      <p:sp>
        <p:nvSpPr>
          <p:cNvPr id="608" name="Shape 608"/>
          <p:cNvSpPr/>
          <p:nvPr>
            <p:ph type="body" sz="quarter" idx="1"/>
          </p:nvPr>
        </p:nvSpPr>
        <p:spPr>
          <a:prstGeom prst="rect">
            <a:avLst/>
          </a:prstGeom>
        </p:spPr>
        <p:txBody>
          <a:bodyPr/>
          <a:lstStyle>
            <a:lvl1pPr defTabSz="914400">
              <a:lnSpc>
                <a:spcPct val="100000"/>
              </a:lnSpc>
              <a:spcBef>
                <a:spcPts val="400"/>
              </a:spcBef>
              <a:defRPr sz="1200">
                <a:latin typeface="Trebuchet MS"/>
                <a:ea typeface="Trebuchet MS"/>
                <a:cs typeface="Trebuchet MS"/>
                <a:sym typeface="Trebuchet MS"/>
              </a:defRPr>
            </a:lvl1pPr>
          </a:lstStyle>
          <a:p>
            <a:pPr/>
            <a:r>
              <a:t>The GPS satellite signal bounces around when traveling through the ionosphere and the troposphere. This increases the time it takes to reach the Earth, which alters the calculated position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Shape 644"/>
          <p:cNvSpPr/>
          <p:nvPr>
            <p:ph type="sldImg"/>
          </p:nvPr>
        </p:nvSpPr>
        <p:spPr>
          <a:prstGeom prst="rect">
            <a:avLst/>
          </a:prstGeom>
        </p:spPr>
        <p:txBody>
          <a:bodyPr/>
          <a:lstStyle/>
          <a:p>
            <a:pPr/>
          </a:p>
        </p:txBody>
      </p:sp>
      <p:sp>
        <p:nvSpPr>
          <p:cNvPr id="645" name="Shape 645"/>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rPr b="1"/>
              <a:t>PDOP is a unitless measure that indicates when satellite geometry will provide the most accurate results </a:t>
            </a:r>
          </a:p>
          <a:p>
            <a:pPr defTabSz="914400">
              <a:lnSpc>
                <a:spcPct val="100000"/>
              </a:lnSpc>
              <a:spcBef>
                <a:spcPts val="400"/>
              </a:spcBef>
              <a:defRPr sz="1200">
                <a:latin typeface="Trebuchet MS"/>
                <a:ea typeface="Trebuchet MS"/>
                <a:cs typeface="Trebuchet MS"/>
                <a:sym typeface="Trebuchet MS"/>
              </a:defRPr>
            </a:pPr>
            <a:r>
              <a:rPr b="1"/>
              <a:t>Satellites spread around the sky gives the best result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lvl1pPr defTabSz="914400">
              <a:lnSpc>
                <a:spcPct val="100000"/>
              </a:lnSpc>
              <a:spcBef>
                <a:spcPts val="500"/>
              </a:spcBef>
              <a:defRPr sz="1400">
                <a:latin typeface="Trebuchet MS"/>
                <a:ea typeface="Trebuchet MS"/>
                <a:cs typeface="Trebuchet MS"/>
                <a:sym typeface="Trebuchet MS"/>
              </a:defRPr>
            </a:lvl1pPr>
          </a:lstStyle>
          <a:p>
            <a:pPr>
              <a:defRPr sz="1200"/>
            </a:pPr>
            <a:r>
              <a:rPr sz="1400"/>
              <a:t>With GIS we can easily: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lvl1pPr defTabSz="914400">
              <a:lnSpc>
                <a:spcPct val="100000"/>
              </a:lnSpc>
              <a:spcBef>
                <a:spcPts val="400"/>
              </a:spcBef>
              <a:defRPr sz="1200">
                <a:latin typeface="Trebuchet MS"/>
                <a:ea typeface="Trebuchet MS"/>
                <a:cs typeface="Trebuchet MS"/>
                <a:sym typeface="Trebuchet MS"/>
              </a:defRPr>
            </a:lvl1pPr>
          </a:lstStyle>
          <a:p>
            <a:pPr/>
            <a:r>
              <a:t>Calgary – Address FDS, Administrative, Census 200 etc</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lvl1pPr defTabSz="914400">
              <a:lnSpc>
                <a:spcPct val="100000"/>
              </a:lnSpc>
              <a:spcBef>
                <a:spcPts val="400"/>
              </a:spcBef>
              <a:defRPr sz="1200">
                <a:latin typeface="Trebuchet MS"/>
                <a:ea typeface="Trebuchet MS"/>
                <a:cs typeface="Trebuchet MS"/>
                <a:sym typeface="Trebuchet MS"/>
              </a:defRPr>
            </a:lvl1pPr>
          </a:lstStyle>
          <a:p>
            <a:pPr/>
            <a:r>
              <a:t>Many feature classes in Calgary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6" name="Shape 366"/>
          <p:cNvSpPr/>
          <p:nvPr>
            <p:ph type="sldImg"/>
          </p:nvPr>
        </p:nvSpPr>
        <p:spPr>
          <a:prstGeom prst="rect">
            <a:avLst/>
          </a:prstGeom>
        </p:spPr>
        <p:txBody>
          <a:bodyPr/>
          <a:lstStyle/>
          <a:p>
            <a:pPr/>
          </a:p>
        </p:txBody>
      </p:sp>
      <p:sp>
        <p:nvSpPr>
          <p:cNvPr id="367" name="Shape 367"/>
          <p:cNvSpPr/>
          <p:nvPr>
            <p:ph type="body" sz="quarter" idx="1"/>
          </p:nvPr>
        </p:nvSpPr>
        <p:spPr>
          <a:prstGeom prst="rect">
            <a:avLst/>
          </a:prstGeom>
        </p:spPr>
        <p:txBody>
          <a:bodyPr/>
          <a:lstStyle>
            <a:lvl1pPr defTabSz="914400">
              <a:lnSpc>
                <a:spcPct val="100000"/>
              </a:lnSpc>
              <a:spcBef>
                <a:spcPts val="400"/>
              </a:spcBef>
              <a:defRPr sz="1200">
                <a:latin typeface="Trebuchet MS"/>
                <a:ea typeface="Trebuchet MS"/>
                <a:cs typeface="Trebuchet MS"/>
                <a:sym typeface="Trebuchet MS"/>
              </a:defRPr>
            </a:lvl1pPr>
          </a:lstStyle>
          <a:p>
            <a:pPr/>
            <a:r>
              <a:t>When you join two tables, you append the attributes from one onto the other based on a field common to both.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t>Caution:</a:t>
            </a:r>
          </a:p>
          <a:p>
            <a:pPr defTabSz="914400">
              <a:lnSpc>
                <a:spcPct val="100000"/>
              </a:lnSpc>
              <a:spcBef>
                <a:spcPts val="400"/>
              </a:spcBef>
              <a:defRPr sz="1200">
                <a:latin typeface="Trebuchet MS"/>
                <a:ea typeface="Trebuchet MS"/>
                <a:cs typeface="Trebuchet MS"/>
                <a:sym typeface="Trebuchet MS"/>
              </a:defRPr>
            </a:pPr>
            <a:r>
              <a:t>If you try to create a join on a 1:M relationship, only the first match will be joined in the resulting joined layer.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Shape 427"/>
          <p:cNvSpPr/>
          <p:nvPr>
            <p:ph type="sldImg"/>
          </p:nvPr>
        </p:nvSpPr>
        <p:spPr>
          <a:prstGeom prst="rect">
            <a:avLst/>
          </a:prstGeom>
        </p:spPr>
        <p:txBody>
          <a:bodyPr/>
          <a:lstStyle/>
          <a:p>
            <a:pPr/>
          </a:p>
        </p:txBody>
      </p:sp>
      <p:sp>
        <p:nvSpPr>
          <p:cNvPr id="428" name="Shape 428"/>
          <p:cNvSpPr/>
          <p:nvPr>
            <p:ph type="body" sz="quarter" idx="1"/>
          </p:nvPr>
        </p:nvSpPr>
        <p:spPr>
          <a:prstGeom prst="rect">
            <a:avLst/>
          </a:prstGeom>
        </p:spPr>
        <p:txBody>
          <a:bodyPr/>
          <a:lstStyle>
            <a:lvl1pPr defTabSz="914400">
              <a:lnSpc>
                <a:spcPct val="100000"/>
              </a:lnSpc>
              <a:spcBef>
                <a:spcPts val="400"/>
              </a:spcBef>
              <a:defRPr sz="1200">
                <a:latin typeface="Trebuchet MS"/>
                <a:ea typeface="Trebuchet MS"/>
                <a:cs typeface="Trebuchet MS"/>
                <a:sym typeface="Trebuchet MS"/>
              </a:defRPr>
            </a:lvl1pPr>
          </a:lstStyle>
          <a:p>
            <a:pPr/>
            <a:r>
              <a:t>resolution is the least detectable difference in a measurement.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Shape 447"/>
          <p:cNvSpPr/>
          <p:nvPr>
            <p:ph type="sldImg"/>
          </p:nvPr>
        </p:nvSpPr>
        <p:spPr>
          <a:prstGeom prst="rect">
            <a:avLst/>
          </a:prstGeom>
        </p:spPr>
        <p:txBody>
          <a:bodyPr/>
          <a:lstStyle/>
          <a:p>
            <a:pPr/>
          </a:p>
        </p:txBody>
      </p:sp>
      <p:sp>
        <p:nvSpPr>
          <p:cNvPr id="448" name="Shape 448"/>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t>Reference - http://www.ccrs.nrcan.gc.ca/resource/tutor/fundam/chapter2/04_e.php</a:t>
            </a:r>
          </a:p>
          <a:p>
            <a:pPr defTabSz="914400">
              <a:lnSpc>
                <a:spcPct val="100000"/>
              </a:lnSpc>
              <a:spcBef>
                <a:spcPts val="400"/>
              </a:spcBef>
              <a:defRPr sz="1200">
                <a:latin typeface="Trebuchet MS"/>
                <a:ea typeface="Trebuchet MS"/>
                <a:cs typeface="Trebuchet MS"/>
                <a:sym typeface="Trebuchet MS"/>
              </a:defRPr>
            </a:pPr>
            <a:r>
              <a:t>Spectral resolution describes the ability of a sensor to define fine wavelength intervals. The finer the spectral resolution, the narrower the wavelength range for a particular channel or band. </a:t>
            </a:r>
          </a:p>
          <a:p>
            <a:pPr defTabSz="914400">
              <a:lnSpc>
                <a:spcPct val="100000"/>
              </a:lnSpc>
              <a:spcBef>
                <a:spcPts val="400"/>
              </a:spcBef>
              <a:defRPr sz="1200">
                <a:latin typeface="Trebuchet MS"/>
                <a:ea typeface="Trebuchet MS"/>
                <a:cs typeface="Trebuchet MS"/>
                <a:sym typeface="Trebuchet MS"/>
              </a:defRPr>
            </a:pPr>
          </a:p>
          <a:p>
            <a:pPr defTabSz="914400">
              <a:lnSpc>
                <a:spcPct val="100000"/>
              </a:lnSpc>
              <a:spcBef>
                <a:spcPts val="400"/>
              </a:spcBef>
              <a:defRPr sz="1200">
                <a:latin typeface="Trebuchet MS"/>
                <a:ea typeface="Trebuchet MS"/>
                <a:cs typeface="Trebuchet MS"/>
                <a:sym typeface="Trebuchet MS"/>
              </a:defRPr>
            </a:pPr>
            <a:r>
              <a:t>Black and white film records wavelengths extending over much, or all of the visible portion of the electromagnetic spectrum. Its spectral resolution is fairly coarse, as the various wavelengths of the visible spectrum are not individually distinguished and the overall reflectance in the entire visible portion is recorded. Colour film is also sensitive to the reflected energy over the visible portion of the spectrum, but has higher spectral resolution, as it is individually sensitive to the reflected energy at the blue, green, and red wavelengths of the spectrum. Thus, it can represent features of various colours based on their reflectance in each of these distinct wavelength ranges.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Shape 461"/>
          <p:cNvSpPr/>
          <p:nvPr>
            <p:ph type="sldImg"/>
          </p:nvPr>
        </p:nvSpPr>
        <p:spPr>
          <a:prstGeom prst="rect">
            <a:avLst/>
          </a:prstGeom>
        </p:spPr>
        <p:txBody>
          <a:bodyPr/>
          <a:lstStyle/>
          <a:p>
            <a:pPr/>
          </a:p>
        </p:txBody>
      </p:sp>
      <p:sp>
        <p:nvSpPr>
          <p:cNvPr id="462" name="Shape 462"/>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t>Radiometric resolution</a:t>
            </a:r>
          </a:p>
          <a:p>
            <a:pPr defTabSz="914400">
              <a:lnSpc>
                <a:spcPct val="100000"/>
              </a:lnSpc>
              <a:spcBef>
                <a:spcPts val="400"/>
              </a:spcBef>
              <a:defRPr sz="1200">
                <a:latin typeface="Trebuchet MS"/>
                <a:ea typeface="Trebuchet MS"/>
                <a:cs typeface="Trebuchet MS"/>
                <a:sym typeface="Trebuchet MS"/>
              </a:defRPr>
            </a:pPr>
            <a:r>
              <a:t>http://en.wikipedia.org/wiki/Image_resolution#Radiometric_resolution</a:t>
            </a:r>
          </a:p>
          <a:p>
            <a:pPr defTabSz="914400">
              <a:lnSpc>
                <a:spcPct val="100000"/>
              </a:lnSpc>
              <a:spcBef>
                <a:spcPts val="400"/>
              </a:spcBef>
              <a:defRPr sz="1200">
                <a:latin typeface="Trebuchet MS"/>
                <a:ea typeface="Trebuchet MS"/>
                <a:cs typeface="Trebuchet MS"/>
                <a:sym typeface="Trebuchet MS"/>
              </a:defRPr>
            </a:pPr>
            <a:r>
              <a:rPr u="sng">
                <a:hlinkClick r:id="rId3" invalidUrl="" action="" tgtFrame="" tooltip="" history="1" highlightClick="0" endSnd="0"/>
              </a:rPr>
              <a:t>Radiometric</a:t>
            </a:r>
            <a:r>
              <a:t> resolution determines how finely a system can represent or distinguish differences of </a:t>
            </a:r>
            <a:r>
              <a:rPr u="sng">
                <a:hlinkClick r:id="rId4" invalidUrl="" action="" tgtFrame="" tooltip="" history="1" highlightClick="0" endSnd="0"/>
              </a:rPr>
              <a:t>intensity</a:t>
            </a:r>
            <a:r>
              <a:t>, and is usually expressed as a number of levels or a number of </a:t>
            </a:r>
            <a:r>
              <a:rPr u="sng">
                <a:hlinkClick r:id="rId5" invalidUrl="" action="" tgtFrame="" tooltip="" history="1" highlightClick="0" endSnd="0"/>
              </a:rPr>
              <a:t>bits</a:t>
            </a:r>
            <a:r>
              <a:t>, for example 8 bits or 256 levels which is typical of computer image files. The higher the radiometric resolution, the better subtle differences of intensity or </a:t>
            </a:r>
            <a:r>
              <a:rPr u="sng">
                <a:hlinkClick r:id="rId6" invalidUrl="" action="" tgtFrame="" tooltip="" history="1" highlightClick="0" endSnd="0"/>
              </a:rPr>
              <a:t>reflectivity</a:t>
            </a:r>
            <a:r>
              <a:t> can be represented, at least in theory. In practice, the effective radiometric resolution is typically limited by the noise level, rather than by the number of bits of representation.</a:t>
            </a:r>
          </a:p>
          <a:p>
            <a:pPr defTabSz="914400">
              <a:lnSpc>
                <a:spcPct val="100000"/>
              </a:lnSpc>
              <a:spcBef>
                <a:spcPts val="400"/>
              </a:spcBef>
              <a:defRPr sz="1200">
                <a:latin typeface="Trebuchet MS"/>
                <a:ea typeface="Trebuchet MS"/>
                <a:cs typeface="Trebuchet MS"/>
                <a:sym typeface="Trebuchet MS"/>
              </a:defRPr>
            </a:pPr>
          </a:p>
          <a:p>
            <a:pPr defTabSz="914400">
              <a:lnSpc>
                <a:spcPct val="100000"/>
              </a:lnSpc>
              <a:spcBef>
                <a:spcPts val="400"/>
              </a:spcBef>
              <a:defRPr sz="1200">
                <a:latin typeface="Trebuchet MS"/>
                <a:ea typeface="Trebuchet MS"/>
                <a:cs typeface="Trebuchet MS"/>
                <a:sym typeface="Trebuchet MS"/>
              </a:defRPr>
            </a:pPr>
            <a:r>
              <a:t>Analog dynamic range ,really bright differences can you docs, dynamix rbage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762000" y="2463800"/>
            <a:ext cx="11480800" cy="2540000"/>
          </a:xfrm>
          <a:prstGeom prst="rect">
            <a:avLst/>
          </a:prstGeom>
        </p:spPr>
        <p:txBody>
          <a:bodyPr anchor="b"/>
          <a:lstStyle/>
          <a:p>
            <a:pPr/>
            <a:r>
              <a:t>Title Text</a:t>
            </a:r>
          </a:p>
        </p:txBody>
      </p:sp>
      <p:sp>
        <p:nvSpPr>
          <p:cNvPr id="12" name="Body Level One…"/>
          <p:cNvSpPr txBox="1"/>
          <p:nvPr>
            <p:ph type="body" sz="quarter" idx="1"/>
          </p:nvPr>
        </p:nvSpPr>
        <p:spPr>
          <a:xfrm>
            <a:off x="762000" y="5156200"/>
            <a:ext cx="11480800" cy="863600"/>
          </a:xfrm>
          <a:prstGeom prst="rect">
            <a:avLst/>
          </a:prstGeom>
        </p:spPr>
        <p:txBody>
          <a:bodyPr anchor="t"/>
          <a:lstStyle>
            <a:lvl1pPr marL="0" indent="0" algn="ctr">
              <a:spcBef>
                <a:spcPts val="0"/>
              </a:spcBef>
              <a:buSzTx/>
              <a:buNone/>
              <a:defRPr sz="2400">
                <a:solidFill>
                  <a:srgbClr val="FFFFFF"/>
                </a:solidFill>
              </a:defRPr>
            </a:lvl1pPr>
            <a:lvl2pPr marL="0" indent="228600" algn="ctr">
              <a:spcBef>
                <a:spcPts val="0"/>
              </a:spcBef>
              <a:buSzTx/>
              <a:buNone/>
              <a:defRPr sz="2400">
                <a:solidFill>
                  <a:srgbClr val="FFFFFF"/>
                </a:solidFill>
              </a:defRPr>
            </a:lvl2pPr>
            <a:lvl3pPr marL="0" indent="457200" algn="ctr">
              <a:spcBef>
                <a:spcPts val="0"/>
              </a:spcBef>
              <a:buSzTx/>
              <a:buNone/>
              <a:defRPr sz="2400">
                <a:solidFill>
                  <a:srgbClr val="FFFFFF"/>
                </a:solidFill>
              </a:defRPr>
            </a:lvl3pPr>
            <a:lvl4pPr marL="0" indent="685800" algn="ctr">
              <a:spcBef>
                <a:spcPts val="0"/>
              </a:spcBef>
              <a:buSzTx/>
              <a:buNone/>
              <a:defRPr sz="2400">
                <a:solidFill>
                  <a:srgbClr val="FFFFFF"/>
                </a:solidFill>
              </a:defRPr>
            </a:lvl4pPr>
            <a:lvl5pPr marL="0" indent="914400" algn="ctr">
              <a:spcBef>
                <a:spcPts val="0"/>
              </a:spcBef>
              <a:buSz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xfrm>
            <a:off x="6311798" y="9251950"/>
            <a:ext cx="368504" cy="374600"/>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1270000" y="6362700"/>
            <a:ext cx="10464800" cy="461061"/>
          </a:xfrm>
          <a:prstGeom prst="rect">
            <a:avLst/>
          </a:prstGeom>
        </p:spPr>
        <p:txBody>
          <a:bodyPr anchor="t">
            <a:spAutoFit/>
          </a:bodyPr>
          <a:lstStyle>
            <a:lvl1pPr marL="0" indent="0" algn="ctr">
              <a:lnSpc>
                <a:spcPct val="110000"/>
              </a:lnSpc>
              <a:spcBef>
                <a:spcPts val="0"/>
              </a:spcBef>
              <a:buSzTx/>
              <a:buNone/>
              <a:defRPr b="1" i="1" sz="2400">
                <a:solidFill>
                  <a:srgbClr val="FFFFFF"/>
                </a:solidFill>
                <a:latin typeface="+mn-lt"/>
                <a:ea typeface="+mn-ea"/>
                <a:cs typeface="+mn-cs"/>
                <a:sym typeface="Helvetica Neue"/>
              </a:defRPr>
            </a:lvl1pPr>
          </a:lstStyle>
          <a:p>
            <a:pPr/>
            <a:r>
              <a:t>–Johnny Appleseed</a:t>
            </a:r>
          </a:p>
        </p:txBody>
      </p:sp>
      <p:sp>
        <p:nvSpPr>
          <p:cNvPr id="94" name="“Type a quote here.”"/>
          <p:cNvSpPr txBox="1"/>
          <p:nvPr>
            <p:ph type="body" sz="quarter" idx="22"/>
          </p:nvPr>
        </p:nvSpPr>
        <p:spPr>
          <a:xfrm>
            <a:off x="1270000" y="4305300"/>
            <a:ext cx="10464800" cy="647700"/>
          </a:xfrm>
          <a:prstGeom prst="rect">
            <a:avLst/>
          </a:prstGeom>
        </p:spPr>
        <p:txBody>
          <a:bodyPr>
            <a:spAutoFit/>
          </a:bodyPr>
          <a:lstStyle>
            <a:lvl1pPr marL="0" indent="0" algn="ctr">
              <a:lnSpc>
                <a:spcPct val="110000"/>
              </a:lnSpc>
              <a:spcBef>
                <a:spcPts val="0"/>
              </a:spcBef>
              <a:buSzTx/>
              <a:buNone/>
              <a:defRPr b="1" sz="3600">
                <a:solidFill>
                  <a:srgbClr val="FFFFFF"/>
                </a:solidFill>
                <a:effectLst>
                  <a:outerShdw sx="100000" sy="100000" kx="0" ky="0" algn="b" rotWithShape="0" blurRad="50800" dist="25400" dir="5400000">
                    <a:srgbClr val="020202"/>
                  </a:outerShdw>
                </a:effectLst>
                <a:latin typeface="+mn-lt"/>
                <a:ea typeface="+mn-ea"/>
                <a:cs typeface="+mn-cs"/>
                <a:sym typeface="Helvetica Neue"/>
              </a:defRPr>
            </a:lvl1pPr>
          </a:lstStyle>
          <a:p>
            <a:pPr/>
            <a:r>
              <a:t>“Type a quote here.” </a:t>
            </a:r>
          </a:p>
        </p:txBody>
      </p:sp>
      <p:sp>
        <p:nvSpPr>
          <p:cNvPr id="95"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812800" y="0"/>
            <a:ext cx="14622784"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7" name="Title Text"/>
          <p:cNvSpPr txBox="1"/>
          <p:nvPr>
            <p:ph type="title"/>
          </p:nvPr>
        </p:nvSpPr>
        <p:spPr>
          <a:xfrm>
            <a:off x="762000" y="241300"/>
            <a:ext cx="11480800" cy="2146300"/>
          </a:xfrm>
          <a:prstGeom prst="rect">
            <a:avLst/>
          </a:prstGeom>
        </p:spPr>
        <p:txBody>
          <a:bodyPr/>
          <a:lstStyle/>
          <a:p>
            <a:pPr/>
            <a:r>
              <a:t>Title Text</a:t>
            </a:r>
          </a:p>
        </p:txBody>
      </p:sp>
      <p:sp>
        <p:nvSpPr>
          <p:cNvPr id="11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xfrm>
            <a:off x="6311798" y="9258300"/>
            <a:ext cx="368504" cy="374600"/>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126" name="Image"/>
          <p:cNvSpPr/>
          <p:nvPr>
            <p:ph type="pic" idx="21"/>
          </p:nvPr>
        </p:nvSpPr>
        <p:spPr>
          <a:xfrm>
            <a:off x="5800664" y="1714886"/>
            <a:ext cx="7997247" cy="7467215"/>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127" name="Title Text"/>
          <p:cNvSpPr txBox="1"/>
          <p:nvPr>
            <p:ph type="title"/>
          </p:nvPr>
        </p:nvSpPr>
        <p:spPr>
          <a:prstGeom prst="rect">
            <a:avLst/>
          </a:prstGeom>
        </p:spPr>
        <p:txBody>
          <a:bodyPr/>
          <a:lstStyle/>
          <a:p>
            <a:pPr/>
            <a:r>
              <a:t>Title Text</a:t>
            </a:r>
          </a:p>
        </p:txBody>
      </p:sp>
      <p:sp>
        <p:nvSpPr>
          <p:cNvPr id="128" name="Body Level One…"/>
          <p:cNvSpPr txBox="1"/>
          <p:nvPr>
            <p:ph type="body" sz="half" idx="1"/>
          </p:nvPr>
        </p:nvSpPr>
        <p:spPr>
          <a:xfrm>
            <a:off x="762000" y="2374900"/>
            <a:ext cx="5384800" cy="6807200"/>
          </a:xfrm>
          <a:prstGeom prst="rect">
            <a:avLst/>
          </a:prstGeom>
        </p:spPr>
        <p:txBody>
          <a:bodyPr/>
          <a:lstStyle>
            <a:lvl1pPr marL="342900" indent="-342900">
              <a:spcBef>
                <a:spcPts val="3200"/>
              </a:spcBef>
              <a:buClr>
                <a:srgbClr val="EBEBEB"/>
              </a:buClr>
              <a:defRPr sz="2800"/>
            </a:lvl1pPr>
            <a:lvl2pPr marL="685800" indent="-342900">
              <a:spcBef>
                <a:spcPts val="3200"/>
              </a:spcBef>
              <a:buClr>
                <a:srgbClr val="EBEBEB"/>
              </a:buClr>
              <a:defRPr sz="2800"/>
            </a:lvl2pPr>
            <a:lvl3pPr marL="1028700" indent="-342900">
              <a:spcBef>
                <a:spcPts val="3200"/>
              </a:spcBef>
              <a:buClr>
                <a:srgbClr val="EBEBEB"/>
              </a:buClr>
              <a:defRPr sz="2800"/>
            </a:lvl3pPr>
            <a:lvl4pPr marL="1371600" indent="-342900">
              <a:spcBef>
                <a:spcPts val="3200"/>
              </a:spcBef>
              <a:buClr>
                <a:srgbClr val="EBEBEB"/>
              </a:buClr>
              <a:defRPr sz="2800"/>
            </a:lvl4pPr>
            <a:lvl5pPr marL="1714500" indent="-342900">
              <a:spcBef>
                <a:spcPts val="3200"/>
              </a:spcBef>
              <a:buClr>
                <a:srgbClr val="EBEBEB"/>
              </a:buClr>
              <a:defRPr sz="2800"/>
            </a:lvl5pPr>
          </a:lstStyle>
          <a:p>
            <a:pPr/>
            <a:r>
              <a:t>Body Level One</a:t>
            </a:r>
          </a:p>
          <a:p>
            <a:pPr lvl="1"/>
            <a:r>
              <a:t>Body Level Two</a:t>
            </a:r>
          </a:p>
          <a:p>
            <a:pPr lvl="2"/>
            <a:r>
              <a:t>Body Level Three</a:t>
            </a:r>
          </a:p>
          <a:p>
            <a:pPr lvl="3"/>
            <a:r>
              <a:t>Body Level Four</a:t>
            </a:r>
          </a:p>
          <a:p>
            <a:pPr lvl="4"/>
            <a:r>
              <a:t>Body Level Five</a:t>
            </a:r>
          </a:p>
        </p:txBody>
      </p:sp>
      <p:sp>
        <p:nvSpPr>
          <p:cNvPr id="129" name="Slide Number"/>
          <p:cNvSpPr txBox="1"/>
          <p:nvPr>
            <p:ph type="sldNum" sz="quarter" idx="2"/>
          </p:nvPr>
        </p:nvSpPr>
        <p:spPr>
          <a:xfrm>
            <a:off x="6311798" y="9258300"/>
            <a:ext cx="368504" cy="374600"/>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136" name="Title Text"/>
          <p:cNvSpPr txBox="1"/>
          <p:nvPr>
            <p:ph type="title"/>
          </p:nvPr>
        </p:nvSpPr>
        <p:spPr>
          <a:xfrm>
            <a:off x="762000" y="241300"/>
            <a:ext cx="11480800" cy="2146300"/>
          </a:xfrm>
          <a:prstGeom prst="rect">
            <a:avLst/>
          </a:prstGeom>
        </p:spPr>
        <p:txBody>
          <a:bodyPr/>
          <a:lstStyle/>
          <a:p>
            <a:pPr/>
            <a:r>
              <a:t>Title Text</a:t>
            </a:r>
          </a:p>
        </p:txBody>
      </p:sp>
      <p:sp>
        <p:nvSpPr>
          <p:cNvPr id="137" name="Slide Number"/>
          <p:cNvSpPr txBox="1"/>
          <p:nvPr>
            <p:ph type="sldNum" sz="quarter" idx="2"/>
          </p:nvPr>
        </p:nvSpPr>
        <p:spPr>
          <a:xfrm>
            <a:off x="6311798" y="9258300"/>
            <a:ext cx="368504" cy="374600"/>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4" name="Title Text"/>
          <p:cNvSpPr txBox="1"/>
          <p:nvPr>
            <p:ph type="title"/>
          </p:nvPr>
        </p:nvSpPr>
        <p:spPr>
          <a:xfrm>
            <a:off x="952500" y="406400"/>
            <a:ext cx="11099800" cy="2120900"/>
          </a:xfrm>
          <a:prstGeom prst="rect">
            <a:avLst/>
          </a:prstGeom>
        </p:spPr>
        <p:txBody>
          <a:bodyPr/>
          <a:lstStyle>
            <a:lvl1pPr>
              <a:defRPr b="0" sz="8000">
                <a:latin typeface="Helvetica Light"/>
                <a:ea typeface="Helvetica Light"/>
                <a:cs typeface="Helvetica Light"/>
                <a:sym typeface="Helvetica Light"/>
              </a:defRPr>
            </a:lvl1pPr>
          </a:lstStyle>
          <a:p>
            <a:pPr>
              <a:defRPr>
                <a:effectLst/>
              </a:defRPr>
            </a:pPr>
            <a:r>
              <a:t>Title Text</a:t>
            </a:r>
          </a:p>
        </p:txBody>
      </p:sp>
      <p:sp>
        <p:nvSpPr>
          <p:cNvPr id="145" name="Body Level One…"/>
          <p:cNvSpPr txBox="1"/>
          <p:nvPr>
            <p:ph type="body" idx="1"/>
          </p:nvPr>
        </p:nvSpPr>
        <p:spPr>
          <a:xfrm>
            <a:off x="952500" y="2590800"/>
            <a:ext cx="11099800" cy="6286500"/>
          </a:xfrm>
          <a:prstGeom prst="rect">
            <a:avLst/>
          </a:prstGeom>
        </p:spPr>
        <p:txBody>
          <a:bodyPr/>
          <a:lstStyle>
            <a:lvl1pPr marL="457200" indent="-457200">
              <a:defRPr sz="3800">
                <a:solidFill>
                  <a:srgbClr val="FFFFFF"/>
                </a:solidFill>
                <a:latin typeface="Helvetica Light"/>
                <a:ea typeface="Helvetica Light"/>
                <a:cs typeface="Helvetica Light"/>
                <a:sym typeface="Helvetica Light"/>
              </a:defRPr>
            </a:lvl1pPr>
            <a:lvl2pPr marL="914400" indent="-457200">
              <a:defRPr sz="3800">
                <a:solidFill>
                  <a:srgbClr val="FFFFFF"/>
                </a:solidFill>
                <a:latin typeface="Helvetica Light"/>
                <a:ea typeface="Helvetica Light"/>
                <a:cs typeface="Helvetica Light"/>
                <a:sym typeface="Helvetica Light"/>
              </a:defRPr>
            </a:lvl2pPr>
            <a:lvl3pPr marL="1371600" indent="-457200">
              <a:defRPr sz="3800">
                <a:solidFill>
                  <a:srgbClr val="FFFFFF"/>
                </a:solidFill>
                <a:latin typeface="Helvetica Light"/>
                <a:ea typeface="Helvetica Light"/>
                <a:cs typeface="Helvetica Light"/>
                <a:sym typeface="Helvetica Light"/>
              </a:defRPr>
            </a:lvl3pPr>
            <a:lvl4pPr marL="1828800" indent="-457200">
              <a:defRPr sz="3800">
                <a:solidFill>
                  <a:srgbClr val="FFFFFF"/>
                </a:solidFill>
                <a:latin typeface="Helvetica Light"/>
                <a:ea typeface="Helvetica Light"/>
                <a:cs typeface="Helvetica Light"/>
                <a:sym typeface="Helvetica Light"/>
              </a:defRPr>
            </a:lvl4pPr>
            <a:lvl5pPr marL="2286000" indent="-457200">
              <a:defRPr sz="3800">
                <a:solidFill>
                  <a:srgbClr val="FFFFFF"/>
                </a:solidFill>
                <a:latin typeface="Helvetica Light"/>
                <a:ea typeface="Helvetica Light"/>
                <a:cs typeface="Helvetica Light"/>
                <a:sym typeface="Helvetica Light"/>
              </a:defRPr>
            </a:lvl5pPr>
          </a:lstStyle>
          <a:p>
            <a:pPr>
              <a:defRPr>
                <a:effectLst/>
              </a:defRPr>
            </a:pPr>
            <a:r>
              <a:t>Body Level One</a:t>
            </a:r>
          </a:p>
          <a:p>
            <a:pPr lvl="1">
              <a:defRPr>
                <a:effectLst/>
              </a:defRPr>
            </a:pPr>
            <a:r>
              <a:t>Body Level Two</a:t>
            </a:r>
          </a:p>
          <a:p>
            <a:pPr lvl="2">
              <a:defRPr>
                <a:effectLst/>
              </a:defRPr>
            </a:pPr>
            <a:r>
              <a:t>Body Level Three</a:t>
            </a:r>
          </a:p>
          <a:p>
            <a:pPr lvl="3">
              <a:defRPr>
                <a:effectLst/>
              </a:defRPr>
            </a:pPr>
            <a:r>
              <a:t>Body Level Four</a:t>
            </a:r>
          </a:p>
          <a:p>
            <a:pPr lvl="4">
              <a:defRPr>
                <a:effectLst/>
              </a:defRPr>
            </a:pPr>
            <a:r>
              <a:t>Body Level Five</a:t>
            </a:r>
          </a:p>
        </p:txBody>
      </p:sp>
      <p:sp>
        <p:nvSpPr>
          <p:cNvPr id="146" name="Slide Number"/>
          <p:cNvSpPr txBox="1"/>
          <p:nvPr>
            <p:ph type="sldNum" sz="quarter" idx="2"/>
          </p:nvPr>
        </p:nvSpPr>
        <p:spPr>
          <a:xfrm>
            <a:off x="6311798" y="9245600"/>
            <a:ext cx="368504" cy="381000"/>
          </a:xfrm>
          <a:prstGeom prst="rect">
            <a:avLst/>
          </a:prstGeom>
        </p:spPr>
        <p:txBody>
          <a:bodyPr anchor="t"/>
          <a:lstStyle>
            <a:lvl1pPr>
              <a:defRPr>
                <a:solidFill>
                  <a:srgbClr val="FFFFFF"/>
                </a:solidFill>
                <a:latin typeface="Helvetica Light"/>
                <a:ea typeface="Helvetica Light"/>
                <a:cs typeface="Helvetica Light"/>
                <a:sym typeface="Helvetica Light"/>
              </a:defRPr>
            </a:lvl1p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3" name="Slide Number"/>
          <p:cNvSpPr txBox="1"/>
          <p:nvPr>
            <p:ph type="sldNum" sz="quarter" idx="2"/>
          </p:nvPr>
        </p:nvSpPr>
        <p:spPr>
          <a:xfrm>
            <a:off x="6311798" y="9245600"/>
            <a:ext cx="368504" cy="381000"/>
          </a:xfrm>
          <a:prstGeom prst="rect">
            <a:avLst/>
          </a:prstGeom>
        </p:spPr>
        <p:txBody>
          <a:bodyPr anchor="t"/>
          <a:lstStyle>
            <a:lvl1pPr>
              <a:defRPr>
                <a:solidFill>
                  <a:srgbClr val="FFFFFF"/>
                </a:solidFill>
                <a:latin typeface="Helvetica Light"/>
                <a:ea typeface="Helvetica Light"/>
                <a:cs typeface="Helvetica Light"/>
                <a:sym typeface="Helvetica Light"/>
              </a:defRPr>
            </a:lvl1p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0" name="Title Text"/>
          <p:cNvSpPr txBox="1"/>
          <p:nvPr>
            <p:ph type="title"/>
          </p:nvPr>
        </p:nvSpPr>
        <p:spPr>
          <a:xfrm>
            <a:off x="952500" y="406400"/>
            <a:ext cx="11099800" cy="2120900"/>
          </a:xfrm>
          <a:prstGeom prst="rect">
            <a:avLst/>
          </a:prstGeom>
        </p:spPr>
        <p:txBody>
          <a:bodyPr/>
          <a:lstStyle>
            <a:lvl1pPr>
              <a:defRPr b="0" sz="8000">
                <a:latin typeface="Helvetica Light"/>
                <a:ea typeface="Helvetica Light"/>
                <a:cs typeface="Helvetica Light"/>
                <a:sym typeface="Helvetica Light"/>
              </a:defRPr>
            </a:lvl1pPr>
          </a:lstStyle>
          <a:p>
            <a:pPr>
              <a:defRPr>
                <a:effectLst/>
              </a:defRPr>
            </a:pPr>
            <a:r>
              <a:t>Title Text</a:t>
            </a:r>
          </a:p>
        </p:txBody>
      </p:sp>
      <p:sp>
        <p:nvSpPr>
          <p:cNvPr id="161" name="Slide Number"/>
          <p:cNvSpPr txBox="1"/>
          <p:nvPr>
            <p:ph type="sldNum" sz="quarter" idx="2"/>
          </p:nvPr>
        </p:nvSpPr>
        <p:spPr>
          <a:xfrm>
            <a:off x="6311798" y="9245599"/>
            <a:ext cx="368504" cy="381001"/>
          </a:xfrm>
          <a:prstGeom prst="rect">
            <a:avLst/>
          </a:prstGeom>
        </p:spPr>
        <p:txBody>
          <a:bodyPr anchor="b"/>
          <a:lstStyle>
            <a:lvl1pPr>
              <a:defRPr>
                <a:solidFill>
                  <a:srgbClr val="FFFFFF"/>
                </a:solidFill>
                <a:latin typeface="Helvetica Light"/>
                <a:ea typeface="Helvetica Light"/>
                <a:cs typeface="Helvetica Light"/>
                <a:sym typeface="Helvetica Light"/>
              </a:defRPr>
            </a:lvl1p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1104900" y="127000"/>
            <a:ext cx="10795000" cy="7200415"/>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21" name="Title Text"/>
          <p:cNvSpPr txBox="1"/>
          <p:nvPr>
            <p:ph type="title"/>
          </p:nvPr>
        </p:nvSpPr>
        <p:spPr>
          <a:xfrm>
            <a:off x="762000" y="6883400"/>
            <a:ext cx="11480800" cy="1079500"/>
          </a:xfrm>
          <a:prstGeom prst="rect">
            <a:avLst/>
          </a:prstGeom>
        </p:spPr>
        <p:txBody>
          <a:bodyPr anchor="b"/>
          <a:lstStyle/>
          <a:p>
            <a:pPr/>
            <a:r>
              <a:t>Title Text</a:t>
            </a:r>
          </a:p>
        </p:txBody>
      </p:sp>
      <p:sp>
        <p:nvSpPr>
          <p:cNvPr id="22" name="Body Level One…"/>
          <p:cNvSpPr txBox="1"/>
          <p:nvPr>
            <p:ph type="body" sz="quarter" idx="1"/>
          </p:nvPr>
        </p:nvSpPr>
        <p:spPr>
          <a:xfrm>
            <a:off x="762000" y="8128000"/>
            <a:ext cx="11480800" cy="914400"/>
          </a:xfrm>
          <a:prstGeom prst="rect">
            <a:avLst/>
          </a:prstGeom>
        </p:spPr>
        <p:txBody>
          <a:bodyPr anchor="t"/>
          <a:lstStyle>
            <a:lvl1pPr marL="0" indent="0" algn="ctr">
              <a:spcBef>
                <a:spcPts val="0"/>
              </a:spcBef>
              <a:buSzTx/>
              <a:buNone/>
              <a:defRPr sz="2400">
                <a:solidFill>
                  <a:srgbClr val="FFFFFF"/>
                </a:solidFill>
              </a:defRPr>
            </a:lvl1pPr>
            <a:lvl2pPr marL="0" indent="228600" algn="ctr">
              <a:spcBef>
                <a:spcPts val="0"/>
              </a:spcBef>
              <a:buSzTx/>
              <a:buNone/>
              <a:defRPr sz="2400">
                <a:solidFill>
                  <a:srgbClr val="FFFFFF"/>
                </a:solidFill>
              </a:defRPr>
            </a:lvl2pPr>
            <a:lvl3pPr marL="0" indent="457200" algn="ctr">
              <a:spcBef>
                <a:spcPts val="0"/>
              </a:spcBef>
              <a:buSzTx/>
              <a:buNone/>
              <a:defRPr sz="2400">
                <a:solidFill>
                  <a:srgbClr val="FFFFFF"/>
                </a:solidFill>
              </a:defRPr>
            </a:lvl3pPr>
            <a:lvl4pPr marL="0" indent="685800" algn="ctr">
              <a:spcBef>
                <a:spcPts val="0"/>
              </a:spcBef>
              <a:buSzTx/>
              <a:buNone/>
              <a:defRPr sz="2400">
                <a:solidFill>
                  <a:srgbClr val="FFFFFF"/>
                </a:solidFill>
              </a:defRPr>
            </a:lvl4pPr>
            <a:lvl5pPr marL="0" indent="914400" algn="ctr">
              <a:spcBef>
                <a:spcPts val="0"/>
              </a:spcBef>
              <a:buSz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74600"/>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762000" y="3517900"/>
            <a:ext cx="11480800" cy="2717800"/>
          </a:xfrm>
          <a:prstGeom prst="rect">
            <a:avLst/>
          </a:prstGeom>
        </p:spPr>
        <p:txBody>
          <a:bodyPr/>
          <a:lstStyle/>
          <a:p>
            <a:pPr/>
            <a:r>
              <a:t>Title Text</a:t>
            </a:r>
          </a:p>
        </p:txBody>
      </p:sp>
      <p:sp>
        <p:nvSpPr>
          <p:cNvPr id="31" name="Slide Number"/>
          <p:cNvSpPr txBox="1"/>
          <p:nvPr>
            <p:ph type="sldNum" sz="quarter" idx="2"/>
          </p:nvPr>
        </p:nvSpPr>
        <p:spPr>
          <a:xfrm>
            <a:off x="6311798" y="9251950"/>
            <a:ext cx="368504" cy="374600"/>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5130800" y="419100"/>
            <a:ext cx="9262596" cy="86487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39" name="Title Text"/>
          <p:cNvSpPr txBox="1"/>
          <p:nvPr>
            <p:ph type="title"/>
          </p:nvPr>
        </p:nvSpPr>
        <p:spPr>
          <a:xfrm>
            <a:off x="762000" y="419100"/>
            <a:ext cx="5384800" cy="4597400"/>
          </a:xfrm>
          <a:prstGeom prst="rect">
            <a:avLst/>
          </a:prstGeom>
        </p:spPr>
        <p:txBody>
          <a:bodyPr anchor="b"/>
          <a:lstStyle>
            <a:lvl1pPr>
              <a:defRPr sz="5200"/>
            </a:lvl1pPr>
          </a:lstStyle>
          <a:p>
            <a:pPr/>
            <a:r>
              <a:t>Title Text</a:t>
            </a:r>
          </a:p>
        </p:txBody>
      </p:sp>
      <p:sp>
        <p:nvSpPr>
          <p:cNvPr id="40" name="Body Level One…"/>
          <p:cNvSpPr txBox="1"/>
          <p:nvPr>
            <p:ph type="body" sz="quarter" idx="1"/>
          </p:nvPr>
        </p:nvSpPr>
        <p:spPr>
          <a:xfrm>
            <a:off x="762000" y="5245100"/>
            <a:ext cx="5384800" cy="3810000"/>
          </a:xfrm>
          <a:prstGeom prst="rect">
            <a:avLst/>
          </a:prstGeom>
        </p:spPr>
        <p:txBody>
          <a:bodyPr anchor="t"/>
          <a:lstStyle>
            <a:lvl1pPr marL="0" indent="0" algn="ctr">
              <a:spcBef>
                <a:spcPts val="0"/>
              </a:spcBef>
              <a:buSzTx/>
              <a:buNone/>
              <a:defRPr sz="2400">
                <a:solidFill>
                  <a:srgbClr val="FFFFFF"/>
                </a:solidFill>
              </a:defRPr>
            </a:lvl1pPr>
            <a:lvl2pPr marL="0" indent="228600" algn="ctr">
              <a:spcBef>
                <a:spcPts val="0"/>
              </a:spcBef>
              <a:buSzTx/>
              <a:buNone/>
              <a:defRPr sz="2400">
                <a:solidFill>
                  <a:srgbClr val="FFFFFF"/>
                </a:solidFill>
              </a:defRPr>
            </a:lvl2pPr>
            <a:lvl3pPr marL="0" indent="457200" algn="ctr">
              <a:spcBef>
                <a:spcPts val="0"/>
              </a:spcBef>
              <a:buSzTx/>
              <a:buNone/>
              <a:defRPr sz="2400">
                <a:solidFill>
                  <a:srgbClr val="FFFFFF"/>
                </a:solidFill>
              </a:defRPr>
            </a:lvl3pPr>
            <a:lvl4pPr marL="0" indent="685800" algn="ctr">
              <a:spcBef>
                <a:spcPts val="0"/>
              </a:spcBef>
              <a:buSzTx/>
              <a:buNone/>
              <a:defRPr sz="2400">
                <a:solidFill>
                  <a:srgbClr val="FFFFFF"/>
                </a:solidFill>
              </a:defRPr>
            </a:lvl4pPr>
            <a:lvl5pPr marL="0" indent="914400" algn="ctr">
              <a:spcBef>
                <a:spcPts val="0"/>
              </a:spcBef>
              <a:buSz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xfrm>
            <a:off x="6311798" y="9251950"/>
            <a:ext cx="368504" cy="374600"/>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21"/>
          </p:nvPr>
        </p:nvSpPr>
        <p:spPr>
          <a:xfrm>
            <a:off x="5800664" y="1714886"/>
            <a:ext cx="7997247" cy="7467215"/>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762000" y="2374900"/>
            <a:ext cx="5384800" cy="6807200"/>
          </a:xfrm>
          <a:prstGeom prst="rect">
            <a:avLst/>
          </a:prstGeom>
        </p:spPr>
        <p:txBody>
          <a:bodyPr/>
          <a:lstStyle>
            <a:lvl1pPr marL="342900" indent="-342900">
              <a:spcBef>
                <a:spcPts val="3200"/>
              </a:spcBef>
              <a:buClr>
                <a:srgbClr val="EBEBEB"/>
              </a:buClr>
              <a:defRPr sz="2800"/>
            </a:lvl1pPr>
            <a:lvl2pPr marL="685800" indent="-342900">
              <a:spcBef>
                <a:spcPts val="3200"/>
              </a:spcBef>
              <a:buClr>
                <a:srgbClr val="EBEBEB"/>
              </a:buClr>
              <a:defRPr sz="2800"/>
            </a:lvl2pPr>
            <a:lvl3pPr marL="1028700" indent="-342900">
              <a:spcBef>
                <a:spcPts val="3200"/>
              </a:spcBef>
              <a:buClr>
                <a:srgbClr val="EBEBEB"/>
              </a:buClr>
              <a:defRPr sz="2800"/>
            </a:lvl3pPr>
            <a:lvl4pPr marL="1371600" indent="-342900">
              <a:spcBef>
                <a:spcPts val="3200"/>
              </a:spcBef>
              <a:buClr>
                <a:srgbClr val="EBEBEB"/>
              </a:buClr>
              <a:defRPr sz="2800"/>
            </a:lvl4pPr>
            <a:lvl5pPr marL="1714500" indent="-342900">
              <a:spcBef>
                <a:spcPts val="3200"/>
              </a:spcBef>
              <a:buClr>
                <a:srgbClr val="EBEBEB"/>
              </a:buClr>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762000" y="965200"/>
            <a:ext cx="11480800" cy="78232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half" idx="21"/>
          </p:nvPr>
        </p:nvSpPr>
        <p:spPr>
          <a:xfrm>
            <a:off x="6007100" y="4356100"/>
            <a:ext cx="6870700" cy="4909486"/>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4" name="Image"/>
          <p:cNvSpPr/>
          <p:nvPr>
            <p:ph type="pic" sz="half" idx="22"/>
          </p:nvPr>
        </p:nvSpPr>
        <p:spPr>
          <a:xfrm>
            <a:off x="5918200" y="-304800"/>
            <a:ext cx="6451600" cy="64516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5" name="Image"/>
          <p:cNvSpPr/>
          <p:nvPr>
            <p:ph type="pic" idx="23"/>
          </p:nvPr>
        </p:nvSpPr>
        <p:spPr>
          <a:xfrm>
            <a:off x="-825500" y="419100"/>
            <a:ext cx="9258300" cy="8643492"/>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762000" y="203200"/>
            <a:ext cx="11480800" cy="2146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762000" y="2413000"/>
            <a:ext cx="11480800" cy="6362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5150"/>
            <a:ext cx="368504" cy="374600"/>
          </a:xfrm>
          <a:prstGeom prst="rect">
            <a:avLst/>
          </a:prstGeom>
          <a:ln w="12700">
            <a:miter lim="400000"/>
          </a:ln>
        </p:spPr>
        <p:txBody>
          <a:bodyPr wrap="none" lIns="50800" tIns="50800" rIns="50800" bIns="50800" anchor="ctr">
            <a:spAutoFit/>
          </a:bodyPr>
          <a:lstStyle>
            <a:lvl1pPr>
              <a:defRPr sz="1800">
                <a:latin typeface="+mn-lt"/>
                <a:ea typeface="+mn-ea"/>
                <a:cs typeface="+mn-cs"/>
                <a:sym typeface="Helvetica Neue"/>
              </a:defRPr>
            </a:lvl1pPr>
          </a:lstStyle>
          <a:p>
            <a:pPr>
              <a:defRPr>
                <a:effectLst/>
              </a:defRPr>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1pPr>
      <a:lvl2pPr marL="0" marR="0" indent="22860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2pPr>
      <a:lvl3pPr marL="0" marR="0" indent="45720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3pPr>
      <a:lvl4pPr marL="0" marR="0" indent="68580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4pPr>
      <a:lvl5pPr marL="0" marR="0" indent="91440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5pPr>
      <a:lvl6pPr marL="0" marR="0" indent="114300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6pPr>
      <a:lvl7pPr marL="0" marR="0" indent="137160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7pPr>
      <a:lvl8pPr marL="0" marR="0" indent="160020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8pPr>
      <a:lvl9pPr marL="0" marR="0" indent="182880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9pPr>
    </p:titleStyle>
    <p:bodyStyle>
      <a:lvl1pPr marL="4064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1pPr>
      <a:lvl2pPr marL="8128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2pPr>
      <a:lvl3pPr marL="12192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3pPr>
      <a:lvl4pPr marL="16256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4pPr>
      <a:lvl5pPr marL="20320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5pPr>
      <a:lvl6pPr marL="24384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6pPr>
      <a:lvl7pPr marL="28448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7pPr>
      <a:lvl8pPr marL="32512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8pPr>
      <a:lvl9pPr marL="36576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4.jpeg"/><Relationship Id="rId4" Type="http://schemas.openxmlformats.org/officeDocument/2006/relationships/image" Target="../media/image1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 Id="rId3" Type="http://schemas.openxmlformats.org/officeDocument/2006/relationships/image" Target="../media/image2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2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 Id="rId3" Type="http://schemas.openxmlformats.org/officeDocument/2006/relationships/image" Target="../media/image2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 Id="rId3" Type="http://schemas.openxmlformats.org/officeDocument/2006/relationships/image" Target="../media/image3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jpeg"/><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3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jpeg"/><Relationship Id="rId3" Type="http://schemas.openxmlformats.org/officeDocument/2006/relationships/image" Target="../media/image13.jpeg"/><Relationship Id="rId4" Type="http://schemas.openxmlformats.org/officeDocument/2006/relationships/image" Target="../media/image14.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6.png"/><Relationship Id="rId4" Type="http://schemas.openxmlformats.org/officeDocument/2006/relationships/image" Target="../media/image37.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8.png"/><Relationship Id="rId3" Type="http://schemas.openxmlformats.org/officeDocument/2006/relationships/image" Target="../media/image39.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3.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4.png"/><Relationship Id="rId3" Type="http://schemas.openxmlformats.org/officeDocument/2006/relationships/image" Target="../media/image45.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46.png"/><Relationship Id="rId4" Type="http://schemas.openxmlformats.org/officeDocument/2006/relationships/image" Target="../media/image47.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jpeg"/><Relationship Id="rId3" Type="http://schemas.openxmlformats.org/officeDocument/2006/relationships/image" Target="../media/image16.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8.png"/><Relationship Id="rId4" Type="http://schemas.openxmlformats.org/officeDocument/2006/relationships/image" Target="../media/image49.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3.png"/><Relationship Id="rId3" Type="http://schemas.openxmlformats.org/officeDocument/2006/relationships/image" Target="../media/image17.jpe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4.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5.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6.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image" Target="../media/image49.png"/><Relationship Id="rId5" Type="http://schemas.openxmlformats.org/officeDocument/2006/relationships/image" Target="../media/image48.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58.png"/><Relationship Id="rId4" Type="http://schemas.openxmlformats.org/officeDocument/2006/relationships/image" Target="../media/image49.png"/><Relationship Id="rId5" Type="http://schemas.openxmlformats.org/officeDocument/2006/relationships/image" Target="../media/image59.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9.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0.png"/><Relationship Id="rId3" Type="http://schemas.openxmlformats.org/officeDocument/2006/relationships/image" Target="../media/image49.png"/><Relationship Id="rId4" Type="http://schemas.openxmlformats.org/officeDocument/2006/relationships/image" Target="../media/image18.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19.jpeg"/><Relationship Id="rId5" Type="http://schemas.openxmlformats.org/officeDocument/2006/relationships/image" Target="../media/image20.jpeg"/><Relationship Id="rId6" Type="http://schemas.openxmlformats.org/officeDocument/2006/relationships/image" Target="../media/image63.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64.png"/><Relationship Id="rId4" Type="http://schemas.openxmlformats.org/officeDocument/2006/relationships/image" Target="../media/image65.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21.jpe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1.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2.jpeg"/><Relationship Id="rId3" Type="http://schemas.openxmlformats.org/officeDocument/2006/relationships/image" Target="../media/image23.jpeg"/><Relationship Id="rId4" Type="http://schemas.openxmlformats.org/officeDocument/2006/relationships/image" Target="../media/image24.jpe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72.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5.jpe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png"/><Relationship Id="rId11" Type="http://schemas.openxmlformats.org/officeDocument/2006/relationships/image" Target="../media/image81.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26.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84.png"/><Relationship Id="rId4" Type="http://schemas.openxmlformats.org/officeDocument/2006/relationships/image" Target="../media/image85.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jpe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jpe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jpe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Exam Review"/>
          <p:cNvSpPr txBox="1"/>
          <p:nvPr>
            <p:ph type="ctrTitle"/>
          </p:nvPr>
        </p:nvSpPr>
        <p:spPr>
          <a:prstGeom prst="rect">
            <a:avLst/>
          </a:prstGeom>
        </p:spPr>
        <p:txBody>
          <a:bodyPr/>
          <a:lstStyle/>
          <a:p>
            <a:pPr/>
            <a:r>
              <a:t>Exam Review</a:t>
            </a:r>
          </a:p>
        </p:txBody>
      </p:sp>
      <p:sp>
        <p:nvSpPr>
          <p:cNvPr id="171" name="Double-tap to edit"/>
          <p:cNvSpPr txBox="1"/>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 name="C:\RIT\Dissertation\presentations\CRC_Press_Book\chapters\chapter_2\C2_Figures\Figure_2_6_map_projection_examples.png" descr="C:\RIT\Dissertation\presentations\CRC_Press_Book\chapters\chapter_2\C2_Figures\Figure_2_6_map_projection_examples.png"/>
          <p:cNvPicPr>
            <a:picLocks noChangeAspect="1"/>
          </p:cNvPicPr>
          <p:nvPr/>
        </p:nvPicPr>
        <p:blipFill>
          <a:blip r:embed="rId2">
            <a:extLst/>
          </a:blip>
          <a:stretch>
            <a:fillRect/>
          </a:stretch>
        </p:blipFill>
        <p:spPr>
          <a:xfrm>
            <a:off x="427027" y="-1"/>
            <a:ext cx="9434949" cy="9753601"/>
          </a:xfrm>
          <a:prstGeom prst="rect">
            <a:avLst/>
          </a:prstGeom>
          <a:ln w="12700">
            <a:miter lim="400000"/>
          </a:ln>
        </p:spPr>
      </p:pic>
      <p:sp>
        <p:nvSpPr>
          <p:cNvPr id="205" name="© 2013 Brian Tomaszewski"/>
          <p:cNvSpPr txBox="1"/>
          <p:nvPr/>
        </p:nvSpPr>
        <p:spPr>
          <a:xfrm>
            <a:off x="9861974" y="9116173"/>
            <a:ext cx="3078100" cy="3370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500"/>
              </a:spcBef>
              <a:defRPr sz="1600"/>
            </a:lvl1pPr>
          </a:lstStyle>
          <a:p>
            <a:pPr/>
            <a:r>
              <a:t>© 2013 Brian Tomaszewski</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Which projections are most widely used?"/>
          <p:cNvSpPr txBox="1"/>
          <p:nvPr>
            <p:ph type="title"/>
          </p:nvPr>
        </p:nvSpPr>
        <p:spPr>
          <a:prstGeom prst="rect">
            <a:avLst/>
          </a:prstGeom>
        </p:spPr>
        <p:txBody>
          <a:bodyPr/>
          <a:lstStyle>
            <a:lvl1pPr indent="917575">
              <a:defRPr sz="4400"/>
            </a:lvl1pPr>
          </a:lstStyle>
          <a:p>
            <a:pPr/>
            <a:r>
              <a:t>Which projections are most widely used?  </a:t>
            </a:r>
          </a:p>
        </p:txBody>
      </p:sp>
      <p:sp>
        <p:nvSpPr>
          <p:cNvPr id="208" name="True angle (conformal) projections for large scale maps and coordinate systems (UTM, SPCs)…"/>
          <p:cNvSpPr txBox="1"/>
          <p:nvPr>
            <p:ph type="body" idx="1"/>
          </p:nvPr>
        </p:nvSpPr>
        <p:spPr>
          <a:prstGeom prst="rect">
            <a:avLst/>
          </a:prstGeom>
        </p:spPr>
        <p:txBody>
          <a:bodyPr/>
          <a:lstStyle/>
          <a:p>
            <a:pPr/>
            <a:r>
              <a:t>True angle (conformal) projections for large scale maps and coordinate systems (UTM, SPCs)</a:t>
            </a:r>
          </a:p>
          <a:p>
            <a:pPr/>
            <a:r>
              <a:t>True area (equal area) and compromise projections for small scale maps of the U.S. and world</a:t>
            </a:r>
          </a:p>
          <a:p>
            <a:pPr/>
            <a:r>
              <a:t>True distance (equidistant) and true direction (azimuthal) projections for special projects.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 name="USGSProjections Poster.jpg" descr="USGSProjections Poster.jpg"/>
          <p:cNvPicPr>
            <a:picLocks noChangeAspect="1"/>
          </p:cNvPicPr>
          <p:nvPr/>
        </p:nvPicPr>
        <p:blipFill>
          <a:blip r:embed="rId2">
            <a:extLst/>
          </a:blip>
          <a:stretch>
            <a:fillRect/>
          </a:stretch>
        </p:blipFill>
        <p:spPr>
          <a:xfrm>
            <a:off x="3564557" y="0"/>
            <a:ext cx="6503195" cy="97536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60 UTM zones (north and south)"/>
          <p:cNvSpPr txBox="1"/>
          <p:nvPr>
            <p:ph type="title"/>
          </p:nvPr>
        </p:nvSpPr>
        <p:spPr>
          <a:xfrm>
            <a:off x="762000" y="-842434"/>
            <a:ext cx="11480800" cy="2146301"/>
          </a:xfrm>
          <a:prstGeom prst="rect">
            <a:avLst/>
          </a:prstGeom>
        </p:spPr>
        <p:txBody>
          <a:bodyPr/>
          <a:lstStyle>
            <a:lvl1pPr indent="917575">
              <a:defRPr sz="4400"/>
            </a:lvl1pPr>
          </a:lstStyle>
          <a:p>
            <a:pPr/>
            <a:r>
              <a:t>60 UTM zones (north and south)</a:t>
            </a:r>
          </a:p>
        </p:txBody>
      </p:sp>
      <p:pic>
        <p:nvPicPr>
          <p:cNvPr id="213" name="C:\RIT\Dissertation\presentations\CRC_Press_Book\chapters\chapter_2\C2_Figures\Figure_2_9_UTM_zones_complete.png" descr="C:\RIT\Dissertation\presentations\CRC_Press_Book\chapters\chapter_2\C2_Figures\Figure_2_9_UTM_zones_complete.png"/>
          <p:cNvPicPr>
            <a:picLocks noChangeAspect="1"/>
          </p:cNvPicPr>
          <p:nvPr/>
        </p:nvPicPr>
        <p:blipFill>
          <a:blip r:embed="rId2">
            <a:extLst/>
          </a:blip>
          <a:stretch>
            <a:fillRect/>
          </a:stretch>
        </p:blipFill>
        <p:spPr>
          <a:xfrm>
            <a:off x="1208984" y="822959"/>
            <a:ext cx="10586832" cy="8534401"/>
          </a:xfrm>
          <a:prstGeom prst="rect">
            <a:avLst/>
          </a:prstGeom>
          <a:ln w="12700">
            <a:miter lim="400000"/>
          </a:ln>
        </p:spPr>
      </p:pic>
      <p:sp>
        <p:nvSpPr>
          <p:cNvPr id="214" name="© 2013 Brian Tomaszewski"/>
          <p:cNvSpPr txBox="1"/>
          <p:nvPr/>
        </p:nvSpPr>
        <p:spPr>
          <a:xfrm>
            <a:off x="9926701" y="9326146"/>
            <a:ext cx="3078100" cy="3370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500"/>
              </a:spcBef>
              <a:defRPr sz="1600"/>
            </a:lvl1pPr>
          </a:lstStyle>
          <a:p>
            <a:pPr/>
            <a:r>
              <a:t>© 2013 Brian Tomaszewski</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Characteristics of one UTM zone"/>
          <p:cNvSpPr txBox="1"/>
          <p:nvPr>
            <p:ph type="title"/>
          </p:nvPr>
        </p:nvSpPr>
        <p:spPr>
          <a:xfrm>
            <a:off x="609600" y="-745067"/>
            <a:ext cx="11480800" cy="2146301"/>
          </a:xfrm>
          <a:prstGeom prst="rect">
            <a:avLst/>
          </a:prstGeom>
        </p:spPr>
        <p:txBody>
          <a:bodyPr/>
          <a:lstStyle>
            <a:lvl1pPr indent="917575">
              <a:defRPr sz="3800"/>
            </a:lvl1pPr>
          </a:lstStyle>
          <a:p>
            <a:pPr/>
            <a:r>
              <a:t>Characteristics of one UTM zone</a:t>
            </a:r>
          </a:p>
        </p:txBody>
      </p:sp>
      <p:pic>
        <p:nvPicPr>
          <p:cNvPr id="217" name="C:\RIT\Dissertation\presentations\CRC_Press_Book\chapters\chapter_2\C2_Figures\Figure_2_10_UTM_zone_individual_labeled.png" descr="C:\RIT\Dissertation\presentations\CRC_Press_Book\chapters\chapter_2\C2_Figures\Figure_2_10_UTM_zone_individual_labeled.png"/>
          <p:cNvPicPr>
            <a:picLocks noChangeAspect="1"/>
          </p:cNvPicPr>
          <p:nvPr/>
        </p:nvPicPr>
        <p:blipFill>
          <a:blip r:embed="rId2">
            <a:extLst/>
          </a:blip>
          <a:stretch>
            <a:fillRect/>
          </a:stretch>
        </p:blipFill>
        <p:spPr>
          <a:xfrm>
            <a:off x="553965" y="693598"/>
            <a:ext cx="2346489" cy="8366404"/>
          </a:xfrm>
          <a:prstGeom prst="rect">
            <a:avLst/>
          </a:prstGeom>
          <a:ln w="12700">
            <a:miter lim="400000"/>
          </a:ln>
        </p:spPr>
      </p:pic>
      <p:pic>
        <p:nvPicPr>
          <p:cNvPr id="218" name="C:\RIT\Dissertation\presentations\CRC_Press_Book\chapters\chapter_2\C2_Figures\Figure_2_10_UTM_zone_individual_labeled.png" descr="C:\RIT\Dissertation\presentations\CRC_Press_Book\chapters\chapter_2\C2_Figures\Figure_2_10_UTM_zone_individual_labeled.png"/>
          <p:cNvPicPr>
            <a:picLocks noChangeAspect="1"/>
          </p:cNvPicPr>
          <p:nvPr/>
        </p:nvPicPr>
        <p:blipFill>
          <a:blip r:embed="rId2">
            <a:extLst/>
          </a:blip>
          <a:srcRect l="0" t="0" r="0" b="43994"/>
          <a:stretch>
            <a:fillRect/>
          </a:stretch>
        </p:blipFill>
        <p:spPr>
          <a:xfrm>
            <a:off x="3098500" y="646509"/>
            <a:ext cx="4236946" cy="8460594"/>
          </a:xfrm>
          <a:prstGeom prst="rect">
            <a:avLst/>
          </a:prstGeom>
          <a:ln w="12700">
            <a:miter lim="400000"/>
          </a:ln>
        </p:spPr>
      </p:pic>
      <p:sp>
        <p:nvSpPr>
          <p:cNvPr id="219" name="© 2013 Brian Tomaszewski"/>
          <p:cNvSpPr txBox="1"/>
          <p:nvPr/>
        </p:nvSpPr>
        <p:spPr>
          <a:xfrm>
            <a:off x="9926701" y="9224546"/>
            <a:ext cx="3078100" cy="3370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500"/>
              </a:spcBef>
              <a:defRPr sz="1600"/>
            </a:lvl1pPr>
          </a:lstStyle>
          <a:p>
            <a:pPr/>
            <a:r>
              <a:t>© 2013 Brian Tomaszewski</a:t>
            </a:r>
          </a:p>
        </p:txBody>
      </p:sp>
      <p:sp>
        <p:nvSpPr>
          <p:cNvPr id="220" name="A whole zone"/>
          <p:cNvSpPr txBox="1"/>
          <p:nvPr/>
        </p:nvSpPr>
        <p:spPr>
          <a:xfrm>
            <a:off x="543063" y="9166110"/>
            <a:ext cx="2368293" cy="3870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500"/>
              </a:spcBef>
              <a:defRPr sz="1800"/>
            </a:lvl1pPr>
          </a:lstStyle>
          <a:p>
            <a:pPr/>
            <a:r>
              <a:t>A whole zone</a:t>
            </a:r>
          </a:p>
        </p:txBody>
      </p:sp>
      <p:sp>
        <p:nvSpPr>
          <p:cNvPr id="221" name="detail"/>
          <p:cNvSpPr txBox="1"/>
          <p:nvPr/>
        </p:nvSpPr>
        <p:spPr>
          <a:xfrm>
            <a:off x="5549035" y="9166110"/>
            <a:ext cx="991805" cy="3870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500"/>
              </a:spcBef>
              <a:defRPr sz="1800"/>
            </a:lvl1pPr>
          </a:lstStyle>
          <a:p>
            <a:pPr/>
            <a:r>
              <a:t>detail</a:t>
            </a:r>
          </a:p>
        </p:txBody>
      </p:sp>
      <p:sp>
        <p:nvSpPr>
          <p:cNvPr id="222" name="Equator = 0m N for North Zone…"/>
          <p:cNvSpPr txBox="1"/>
          <p:nvPr/>
        </p:nvSpPr>
        <p:spPr>
          <a:xfrm>
            <a:off x="7533585" y="1218857"/>
            <a:ext cx="5325777" cy="73158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67392" indent="-367392">
              <a:spcBef>
                <a:spcPts val="500"/>
              </a:spcBef>
              <a:buSzPct val="100000"/>
              <a:buChar char="•"/>
              <a:defRPr sz="3000"/>
            </a:pPr>
            <a:r>
              <a:t>Equator = 0m N for North Zone</a:t>
            </a:r>
          </a:p>
          <a:p>
            <a:pPr marL="367392" indent="-367392">
              <a:spcBef>
                <a:spcPts val="500"/>
              </a:spcBef>
              <a:buSzPct val="100000"/>
              <a:buChar char="•"/>
              <a:defRPr sz="3000"/>
            </a:pPr>
            <a:r>
              <a:t>Central meridian zone = easting of 500,000m E</a:t>
            </a:r>
          </a:p>
          <a:p>
            <a:pPr marL="416378" indent="-416378">
              <a:spcBef>
                <a:spcPts val="500"/>
              </a:spcBef>
              <a:buSzPct val="100000"/>
              <a:buChar char="•"/>
              <a:defRPr sz="3400"/>
            </a:pPr>
            <a:r>
              <a:t>A UTM coordinate =  (1) the zone number, (2) the north or south hemisphere (N or S), (3) the six-digit easting (E) value and (4) the seven-digit northing (N) value. Sample Coordinate is: 18N 500000E, 5000000N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UTM Zones for the United States"/>
          <p:cNvSpPr txBox="1"/>
          <p:nvPr>
            <p:ph type="title"/>
          </p:nvPr>
        </p:nvSpPr>
        <p:spPr>
          <a:prstGeom prst="rect">
            <a:avLst/>
          </a:prstGeom>
        </p:spPr>
        <p:txBody>
          <a:bodyPr/>
          <a:lstStyle/>
          <a:p>
            <a:pPr/>
            <a:r>
              <a:t>UTM Zones for the United States</a:t>
            </a:r>
          </a:p>
        </p:txBody>
      </p:sp>
      <p:sp>
        <p:nvSpPr>
          <p:cNvPr id="225" name="Not perfect – Error. NY is divided…."/>
          <p:cNvSpPr txBox="1"/>
          <p:nvPr/>
        </p:nvSpPr>
        <p:spPr>
          <a:xfrm>
            <a:off x="6437893" y="9025555"/>
            <a:ext cx="5924805" cy="5230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500"/>
              </a:spcBef>
              <a:defRPr sz="2800"/>
            </a:lvl1pPr>
          </a:lstStyle>
          <a:p>
            <a:pPr/>
            <a:r>
              <a:t>Not perfect – Error. NY is divided….</a:t>
            </a:r>
          </a:p>
        </p:txBody>
      </p:sp>
      <p:pic>
        <p:nvPicPr>
          <p:cNvPr id="226" name="C:\RIT\Dissertation\presentations\CRC_Press_Book\chapters\chapter_2\C2_Figures\Figure_2_11_UTM_zones_issues.png" descr="C:\RIT\Dissertation\presentations\CRC_Press_Book\chapters\chapter_2\C2_Figures\Figure_2_11_UTM_zones_issues.png"/>
          <p:cNvPicPr>
            <a:picLocks noChangeAspect="1"/>
          </p:cNvPicPr>
          <p:nvPr/>
        </p:nvPicPr>
        <p:blipFill>
          <a:blip r:embed="rId2">
            <a:extLst/>
          </a:blip>
          <a:stretch>
            <a:fillRect/>
          </a:stretch>
        </p:blipFill>
        <p:spPr>
          <a:xfrm>
            <a:off x="1383049" y="1171787"/>
            <a:ext cx="10104105" cy="7807718"/>
          </a:xfrm>
          <a:prstGeom prst="rect">
            <a:avLst/>
          </a:prstGeom>
          <a:ln w="12700">
            <a:miter lim="400000"/>
          </a:ln>
        </p:spPr>
      </p:pic>
      <p:sp>
        <p:nvSpPr>
          <p:cNvPr id="227" name="© 2013 Brian Tomaszewski"/>
          <p:cNvSpPr txBox="1"/>
          <p:nvPr/>
        </p:nvSpPr>
        <p:spPr>
          <a:xfrm>
            <a:off x="-1" y="9105895"/>
            <a:ext cx="3078100" cy="3370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500"/>
              </a:spcBef>
              <a:defRPr sz="1600"/>
            </a:lvl1pPr>
          </a:lstStyle>
          <a:p>
            <a:pPr/>
            <a:r>
              <a:t>© 2013 Brian Tomaszewski</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122 SPCs zones"/>
          <p:cNvSpPr txBox="1"/>
          <p:nvPr>
            <p:ph type="title"/>
          </p:nvPr>
        </p:nvSpPr>
        <p:spPr>
          <a:xfrm>
            <a:off x="762000" y="8201249"/>
            <a:ext cx="11480800" cy="2146301"/>
          </a:xfrm>
          <a:prstGeom prst="rect">
            <a:avLst/>
          </a:prstGeom>
        </p:spPr>
        <p:txBody>
          <a:bodyPr/>
          <a:lstStyle>
            <a:lvl1pPr indent="917575">
              <a:defRPr sz="4400"/>
            </a:lvl1pPr>
          </a:lstStyle>
          <a:p>
            <a:pPr/>
            <a:r>
              <a:t>122 SPCs zones </a:t>
            </a:r>
          </a:p>
        </p:txBody>
      </p:sp>
      <p:sp>
        <p:nvSpPr>
          <p:cNvPr id="230" name="Text"/>
          <p:cNvSpPr txBox="1"/>
          <p:nvPr/>
        </p:nvSpPr>
        <p:spPr>
          <a:xfrm>
            <a:off x="3156373" y="2749461"/>
            <a:ext cx="4084321" cy="42546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500"/>
              </a:spcBef>
              <a:defRPr sz="3400"/>
            </a:lvl1pPr>
          </a:lstStyle>
          <a:p>
            <a:pPr/>
            <a:r>
              <a:t>                                                                                                                                                                                                                                </a:t>
            </a:r>
          </a:p>
        </p:txBody>
      </p:sp>
      <p:sp>
        <p:nvSpPr>
          <p:cNvPr id="231" name="State Plane Coordinate System"/>
          <p:cNvSpPr txBox="1"/>
          <p:nvPr/>
        </p:nvSpPr>
        <p:spPr>
          <a:xfrm>
            <a:off x="1137919" y="-108909"/>
            <a:ext cx="10728962" cy="771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indent="917575">
              <a:spcBef>
                <a:spcPts val="500"/>
              </a:spcBef>
              <a:defRPr sz="4400"/>
            </a:lvl1pPr>
          </a:lstStyle>
          <a:p>
            <a:pPr/>
            <a:r>
              <a:t>State Plane Coordinate System</a:t>
            </a:r>
          </a:p>
        </p:txBody>
      </p:sp>
      <p:pic>
        <p:nvPicPr>
          <p:cNvPr id="232" name="C:\RIT\Dissertation\presentations\CRC_Press_Book\chapters\chapter_2\C2_Figures\Figure_2_12_UTM_state_plane_zones_overview.png" descr="C:\RIT\Dissertation\presentations\CRC_Press_Book\chapters\chapter_2\C2_Figures\Figure_2_12_UTM_state_plane_zones_overview.png"/>
          <p:cNvPicPr>
            <a:picLocks noChangeAspect="1"/>
          </p:cNvPicPr>
          <p:nvPr/>
        </p:nvPicPr>
        <p:blipFill>
          <a:blip r:embed="rId2">
            <a:extLst/>
          </a:blip>
          <a:srcRect l="5115" t="13807" r="6046" b="13153"/>
          <a:stretch>
            <a:fillRect/>
          </a:stretch>
        </p:blipFill>
        <p:spPr>
          <a:xfrm>
            <a:off x="149026" y="643590"/>
            <a:ext cx="12706775" cy="8073815"/>
          </a:xfrm>
          <a:prstGeom prst="rect">
            <a:avLst/>
          </a:prstGeom>
          <a:ln w="12700">
            <a:miter lim="400000"/>
          </a:ln>
        </p:spPr>
      </p:pic>
      <p:sp>
        <p:nvSpPr>
          <p:cNvPr id="233" name="© 2013 Brian Tomaszewski"/>
          <p:cNvSpPr txBox="1"/>
          <p:nvPr/>
        </p:nvSpPr>
        <p:spPr>
          <a:xfrm>
            <a:off x="-1" y="9105895"/>
            <a:ext cx="3078100" cy="3370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500"/>
              </a:spcBef>
              <a:defRPr sz="1600"/>
            </a:lvl1pPr>
          </a:lstStyle>
          <a:p>
            <a:pPr/>
            <a:r>
              <a:t>© 2013 Brian Tomaszewski</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Map projections for SPCs zones"/>
          <p:cNvSpPr txBox="1"/>
          <p:nvPr>
            <p:ph type="title"/>
          </p:nvPr>
        </p:nvSpPr>
        <p:spPr>
          <a:prstGeom prst="rect">
            <a:avLst/>
          </a:prstGeom>
        </p:spPr>
        <p:txBody>
          <a:bodyPr/>
          <a:lstStyle>
            <a:lvl1pPr indent="917575">
              <a:defRPr sz="4400"/>
            </a:lvl1pPr>
          </a:lstStyle>
          <a:p>
            <a:pPr/>
            <a:r>
              <a:t>Map projections for SPCs zones </a:t>
            </a:r>
          </a:p>
        </p:txBody>
      </p:sp>
      <p:sp>
        <p:nvSpPr>
          <p:cNvPr id="236" name="Text"/>
          <p:cNvSpPr txBox="1"/>
          <p:nvPr/>
        </p:nvSpPr>
        <p:spPr>
          <a:xfrm>
            <a:off x="3156373" y="2749461"/>
            <a:ext cx="4084321" cy="42546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500"/>
              </a:spcBef>
              <a:defRPr sz="3400"/>
            </a:lvl1pPr>
          </a:lstStyle>
          <a:p>
            <a:pPr/>
            <a:r>
              <a:t>                                                                                                                                                                                                                                </a:t>
            </a:r>
          </a:p>
        </p:txBody>
      </p:sp>
      <p:sp>
        <p:nvSpPr>
          <p:cNvPr id="237" name="Text"/>
          <p:cNvSpPr txBox="1"/>
          <p:nvPr/>
        </p:nvSpPr>
        <p:spPr>
          <a:xfrm>
            <a:off x="3138310" y="2749461"/>
            <a:ext cx="4104642" cy="42546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500"/>
              </a:spcBef>
              <a:defRPr sz="3400"/>
            </a:lvl1pPr>
          </a:lstStyle>
          <a:p>
            <a:pPr/>
            <a:r>
              <a:t>                                                                                                                                                                                                                                 </a:t>
            </a:r>
          </a:p>
        </p:txBody>
      </p:sp>
      <p:sp>
        <p:nvSpPr>
          <p:cNvPr id="238" name="Transverse Mercator…"/>
          <p:cNvSpPr txBox="1"/>
          <p:nvPr/>
        </p:nvSpPr>
        <p:spPr>
          <a:xfrm>
            <a:off x="-79025" y="2255382"/>
            <a:ext cx="2167469" cy="34962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500"/>
              </a:spcBef>
              <a:defRPr sz="2400"/>
            </a:pPr>
            <a:r>
              <a:t>Transverse Mercator</a:t>
            </a:r>
          </a:p>
          <a:p>
            <a:pPr>
              <a:spcBef>
                <a:spcPts val="500"/>
              </a:spcBef>
              <a:defRPr sz="2400"/>
            </a:pPr>
          </a:p>
          <a:p>
            <a:pPr>
              <a:spcBef>
                <a:spcPts val="500"/>
              </a:spcBef>
              <a:defRPr sz="3400"/>
            </a:pPr>
            <a:r>
              <a:t>(for</a:t>
            </a:r>
          </a:p>
          <a:p>
            <a:pPr>
              <a:spcBef>
                <a:spcPts val="500"/>
              </a:spcBef>
              <a:defRPr sz="3400"/>
            </a:pPr>
            <a:r>
              <a:t>North-South regions)</a:t>
            </a:r>
          </a:p>
        </p:txBody>
      </p:sp>
      <p:sp>
        <p:nvSpPr>
          <p:cNvPr id="239" name="Lambert Conic Conformal…"/>
          <p:cNvSpPr txBox="1"/>
          <p:nvPr/>
        </p:nvSpPr>
        <p:spPr>
          <a:xfrm>
            <a:off x="11100823" y="2558341"/>
            <a:ext cx="1761067" cy="28903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500"/>
              </a:spcBef>
              <a:defRPr sz="2400"/>
            </a:pPr>
            <a:r>
              <a:t>Lambert Conic Conformal</a:t>
            </a:r>
          </a:p>
          <a:p>
            <a:pPr>
              <a:spcBef>
                <a:spcPts val="500"/>
              </a:spcBef>
              <a:defRPr sz="2400"/>
            </a:pPr>
          </a:p>
          <a:p>
            <a:pPr>
              <a:spcBef>
                <a:spcPts val="500"/>
              </a:spcBef>
              <a:defRPr sz="2400"/>
            </a:pPr>
            <a:r>
              <a:t>(for </a:t>
            </a:r>
          </a:p>
          <a:p>
            <a:pPr>
              <a:spcBef>
                <a:spcPts val="500"/>
              </a:spcBef>
              <a:defRPr sz="2400"/>
            </a:pPr>
            <a:r>
              <a:t>East-West regions)</a:t>
            </a:r>
          </a:p>
        </p:txBody>
      </p:sp>
      <p:sp>
        <p:nvSpPr>
          <p:cNvPr id="240" name="Why? Distortion is least along the standard parallels"/>
          <p:cNvSpPr txBox="1"/>
          <p:nvPr/>
        </p:nvSpPr>
        <p:spPr>
          <a:xfrm>
            <a:off x="8310880" y="6807247"/>
            <a:ext cx="3793068" cy="16511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400"/>
              </a:spcBef>
              <a:defRPr sz="3400"/>
            </a:lvl1pPr>
          </a:lstStyle>
          <a:p>
            <a:pPr/>
            <a:r>
              <a:t>Why? Distortion is least along the standard parallels </a:t>
            </a:r>
          </a:p>
        </p:txBody>
      </p:sp>
      <p:sp>
        <p:nvSpPr>
          <p:cNvPr id="241" name="Why? Distortion is zero along the central meridian"/>
          <p:cNvSpPr txBox="1"/>
          <p:nvPr/>
        </p:nvSpPr>
        <p:spPr>
          <a:xfrm>
            <a:off x="293362" y="6807247"/>
            <a:ext cx="3684694" cy="16511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400"/>
              </a:spcBef>
              <a:defRPr sz="3400"/>
            </a:lvl1pPr>
          </a:lstStyle>
          <a:p>
            <a:pPr/>
            <a:r>
              <a:t>Why? Distortion is zero along the central meridian </a:t>
            </a:r>
          </a:p>
        </p:txBody>
      </p:sp>
      <p:pic>
        <p:nvPicPr>
          <p:cNvPr id="242" name="C:\RIT\Dissertation\presentations\CRC_Press_Book\chapters\chapter_2\C2_Figures\Figure_2_13_state_plane_zones_individual_with_proj_surfaces.png" descr="C:\RIT\Dissertation\presentations\CRC_Press_Book\chapters\chapter_2\C2_Figures\Figure_2_13_state_plane_zones_individual_with_proj_surfaces.png"/>
          <p:cNvPicPr>
            <a:picLocks noChangeAspect="1"/>
          </p:cNvPicPr>
          <p:nvPr/>
        </p:nvPicPr>
        <p:blipFill>
          <a:blip r:embed="rId2">
            <a:extLst/>
          </a:blip>
          <a:stretch>
            <a:fillRect/>
          </a:stretch>
        </p:blipFill>
        <p:spPr>
          <a:xfrm>
            <a:off x="2167466" y="1609796"/>
            <a:ext cx="8994988" cy="5148573"/>
          </a:xfrm>
          <a:prstGeom prst="rect">
            <a:avLst/>
          </a:prstGeom>
          <a:ln w="12700">
            <a:miter lim="400000"/>
          </a:ln>
        </p:spPr>
      </p:pic>
      <p:sp>
        <p:nvSpPr>
          <p:cNvPr id="243" name="© 2013 Brian Tomaszewski"/>
          <p:cNvSpPr txBox="1"/>
          <p:nvPr/>
        </p:nvSpPr>
        <p:spPr>
          <a:xfrm>
            <a:off x="-1" y="9105895"/>
            <a:ext cx="3078100" cy="3370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500"/>
              </a:spcBef>
              <a:defRPr sz="1600"/>
            </a:lvl1pPr>
          </a:lstStyle>
          <a:p>
            <a:pPr/>
            <a:r>
              <a:t>© 2013 Brian Tomaszewski</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NYS SPC"/>
          <p:cNvSpPr txBox="1"/>
          <p:nvPr>
            <p:ph type="title"/>
          </p:nvPr>
        </p:nvSpPr>
        <p:spPr>
          <a:xfrm>
            <a:off x="762000" y="-377977"/>
            <a:ext cx="11480800" cy="2146301"/>
          </a:xfrm>
          <a:prstGeom prst="rect">
            <a:avLst/>
          </a:prstGeom>
        </p:spPr>
        <p:txBody>
          <a:bodyPr/>
          <a:lstStyle/>
          <a:p>
            <a:pPr/>
            <a:r>
              <a:t>NYS SPC</a:t>
            </a:r>
          </a:p>
        </p:txBody>
      </p:sp>
      <p:pic>
        <p:nvPicPr>
          <p:cNvPr id="246" name="image38.png" descr="image38.png"/>
          <p:cNvPicPr>
            <a:picLocks noChangeAspect="1"/>
          </p:cNvPicPr>
          <p:nvPr/>
        </p:nvPicPr>
        <p:blipFill>
          <a:blip r:embed="rId2">
            <a:extLst/>
          </a:blip>
          <a:stretch>
            <a:fillRect/>
          </a:stretch>
        </p:blipFill>
        <p:spPr>
          <a:xfrm>
            <a:off x="1930400" y="1496907"/>
            <a:ext cx="9491699" cy="7477761"/>
          </a:xfrm>
          <a:prstGeom prst="rect">
            <a:avLst/>
          </a:prstGeom>
          <a:ln w="12700">
            <a:miter lim="400000"/>
          </a:ln>
        </p:spPr>
      </p:pic>
      <p:sp>
        <p:nvSpPr>
          <p:cNvPr id="247" name="http://www.vterrain.org/Locations/us/ny/sp_basemap_newyork.png"/>
          <p:cNvSpPr txBox="1"/>
          <p:nvPr/>
        </p:nvSpPr>
        <p:spPr>
          <a:xfrm>
            <a:off x="3911249" y="8976539"/>
            <a:ext cx="5660950" cy="3123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spcBef>
                <a:spcPts val="500"/>
              </a:spcBef>
              <a:defRPr sz="1400"/>
            </a:lvl1pPr>
          </a:lstStyle>
          <a:p>
            <a:pPr/>
            <a:r>
              <a:t>http://www.vterrain.org/Locations/us/ny/sp_basemap_newyork.png</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What is GIS?"/>
          <p:cNvSpPr txBox="1"/>
          <p:nvPr>
            <p:ph type="title"/>
          </p:nvPr>
        </p:nvSpPr>
        <p:spPr>
          <a:prstGeom prst="rect">
            <a:avLst/>
          </a:prstGeom>
        </p:spPr>
        <p:txBody>
          <a:bodyPr/>
          <a:lstStyle/>
          <a:p>
            <a:pPr/>
            <a:r>
              <a:t>What is GIS?</a:t>
            </a:r>
          </a:p>
        </p:txBody>
      </p:sp>
      <p:sp>
        <p:nvSpPr>
          <p:cNvPr id="250" name="Geographic Information Systems (GIS) are computer systems that enable people to integrate geographically-referenced data produced by various sources, to easily retrieve the data, and finally to produce information, often in the form of a map."/>
          <p:cNvSpPr txBox="1"/>
          <p:nvPr>
            <p:ph type="body" sz="half" idx="1"/>
          </p:nvPr>
        </p:nvSpPr>
        <p:spPr>
          <a:xfrm>
            <a:off x="762000" y="2428227"/>
            <a:ext cx="11480801" cy="4207925"/>
          </a:xfrm>
          <a:prstGeom prst="rect">
            <a:avLst/>
          </a:prstGeom>
        </p:spPr>
        <p:txBody>
          <a:bodyPr/>
          <a:lstStyle/>
          <a:p>
            <a:pPr/>
            <a:r>
              <a:rPr b="1">
                <a:latin typeface="Trebuchet MS"/>
                <a:ea typeface="Trebuchet MS"/>
                <a:cs typeface="Trebuchet MS"/>
                <a:sym typeface="Trebuchet MS"/>
              </a:rPr>
              <a:t>Geographic Information Systems (GIS)</a:t>
            </a:r>
            <a:r>
              <a:t> are computer systems that enable people to integrate geographically-referenced data produced by various sources, to easily retrieve the data, and finally to produce information, often in the form of a map.</a:t>
            </a:r>
          </a:p>
        </p:txBody>
      </p:sp>
      <p:sp>
        <p:nvSpPr>
          <p:cNvPr id="251" name="“GIS is to maps what the word processor has become for typewriters”"/>
          <p:cNvSpPr txBox="1"/>
          <p:nvPr/>
        </p:nvSpPr>
        <p:spPr>
          <a:xfrm>
            <a:off x="-1" y="6676779"/>
            <a:ext cx="13004801" cy="1219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Trebuchet MS"/>
                <a:ea typeface="Trebuchet MS"/>
                <a:cs typeface="Trebuchet MS"/>
                <a:sym typeface="Trebuchet MS"/>
              </a:defRPr>
            </a:lvl1pPr>
          </a:lstStyle>
          <a:p>
            <a:pPr>
              <a:defRPr>
                <a:latin typeface="Helvetica Neue Medium"/>
                <a:ea typeface="Helvetica Neue Medium"/>
                <a:cs typeface="Helvetica Neue Medium"/>
                <a:sym typeface="Helvetica Neue Medium"/>
              </a:defRPr>
            </a:pPr>
            <a:r>
              <a:rPr>
                <a:latin typeface="Trebuchet MS"/>
                <a:ea typeface="Trebuchet MS"/>
                <a:cs typeface="Trebuchet MS"/>
                <a:sym typeface="Trebuchet MS"/>
              </a:rPr>
              <a:t>“GIS is to maps what the word processor has become for typewriters”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3" name="image4.png" descr="image4.png"/>
          <p:cNvPicPr>
            <a:picLocks noChangeAspect="1"/>
          </p:cNvPicPr>
          <p:nvPr/>
        </p:nvPicPr>
        <p:blipFill>
          <a:blip r:embed="rId2">
            <a:extLst/>
          </a:blip>
          <a:srcRect l="28751" t="850" r="28854" b="3740"/>
          <a:stretch>
            <a:fillRect/>
          </a:stretch>
        </p:blipFill>
        <p:spPr>
          <a:xfrm>
            <a:off x="0" y="0"/>
            <a:ext cx="7075876" cy="9753601"/>
          </a:xfrm>
          <a:prstGeom prst="rect">
            <a:avLst/>
          </a:prstGeom>
          <a:ln w="12700">
            <a:miter lim="400000"/>
          </a:ln>
        </p:spPr>
      </p:pic>
      <p:sp>
        <p:nvSpPr>
          <p:cNvPr id="174" name="Reference Map…"/>
          <p:cNvSpPr txBox="1"/>
          <p:nvPr/>
        </p:nvSpPr>
        <p:spPr>
          <a:xfrm>
            <a:off x="7351324" y="2160446"/>
            <a:ext cx="5499947" cy="50895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600"/>
              </a:spcBef>
            </a:pPr>
            <a:r>
              <a:t>Reference Map</a:t>
            </a:r>
          </a:p>
          <a:p>
            <a:pPr>
              <a:spcBef>
                <a:spcPts val="2100"/>
              </a:spcBef>
              <a:buSzPct val="100000"/>
              <a:buChar char="-"/>
              <a:defRPr sz="5000"/>
            </a:pPr>
            <a:r>
              <a:t>Numerous features</a:t>
            </a:r>
          </a:p>
          <a:p>
            <a:pPr>
              <a:spcBef>
                <a:spcPts val="2100"/>
              </a:spcBef>
              <a:buSzPct val="100000"/>
              <a:buChar char="-"/>
              <a:defRPr sz="5000"/>
            </a:pPr>
            <a:r>
              <a:t> No specific information being shown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Organized collection of"/>
          <p:cNvSpPr txBox="1"/>
          <p:nvPr>
            <p:ph type="title"/>
          </p:nvPr>
        </p:nvSpPr>
        <p:spPr>
          <a:prstGeom prst="rect">
            <a:avLst/>
          </a:prstGeom>
        </p:spPr>
        <p:txBody>
          <a:bodyPr/>
          <a:lstStyle/>
          <a:p>
            <a:pPr/>
            <a:r>
              <a:t>Organized collection of</a:t>
            </a:r>
          </a:p>
        </p:txBody>
      </p:sp>
      <p:sp>
        <p:nvSpPr>
          <p:cNvPr id="254" name="Hardware…"/>
          <p:cNvSpPr txBox="1"/>
          <p:nvPr>
            <p:ph type="body" sz="half" idx="1"/>
          </p:nvPr>
        </p:nvSpPr>
        <p:spPr>
          <a:prstGeom prst="rect">
            <a:avLst/>
          </a:prstGeom>
        </p:spPr>
        <p:txBody>
          <a:bodyPr/>
          <a:lstStyle/>
          <a:p>
            <a:pPr lvl="1">
              <a:defRPr sz="3400"/>
            </a:pPr>
            <a:r>
              <a:t>Hardware</a:t>
            </a:r>
          </a:p>
          <a:p>
            <a:pPr lvl="1">
              <a:defRPr sz="3400"/>
            </a:pPr>
            <a:r>
              <a:t>Software</a:t>
            </a:r>
          </a:p>
          <a:p>
            <a:pPr lvl="1">
              <a:defRPr sz="3400"/>
            </a:pPr>
            <a:r>
              <a:t>Network</a:t>
            </a:r>
          </a:p>
          <a:p>
            <a:pPr lvl="1">
              <a:defRPr sz="3400"/>
            </a:pPr>
            <a:r>
              <a:t>Data</a:t>
            </a:r>
          </a:p>
          <a:p>
            <a:pPr lvl="1">
              <a:defRPr sz="3400"/>
            </a:pPr>
            <a:r>
              <a:t>People</a:t>
            </a:r>
          </a:p>
          <a:p>
            <a:pPr lvl="1">
              <a:defRPr sz="3400"/>
            </a:pPr>
            <a:r>
              <a:t>Procedures</a:t>
            </a:r>
          </a:p>
        </p:txBody>
      </p:sp>
      <p:pic>
        <p:nvPicPr>
          <p:cNvPr id="255" name="image47.png" descr="image47.png"/>
          <p:cNvPicPr>
            <a:picLocks noChangeAspect="1"/>
          </p:cNvPicPr>
          <p:nvPr/>
        </p:nvPicPr>
        <p:blipFill>
          <a:blip r:embed="rId2">
            <a:extLst/>
          </a:blip>
          <a:stretch>
            <a:fillRect/>
          </a:stretch>
        </p:blipFill>
        <p:spPr>
          <a:xfrm>
            <a:off x="4753418" y="1638712"/>
            <a:ext cx="8466668" cy="7552269"/>
          </a:xfrm>
          <a:prstGeom prst="rect">
            <a:avLst/>
          </a:prstGeom>
          <a:ln w="12700">
            <a:miter lim="400000"/>
          </a:ln>
        </p:spPr>
      </p:pic>
      <p:sp>
        <p:nvSpPr>
          <p:cNvPr id="256" name="© 2005 John Wiley &amp; Sons, Ltd"/>
          <p:cNvSpPr txBox="1"/>
          <p:nvPr/>
        </p:nvSpPr>
        <p:spPr>
          <a:xfrm>
            <a:off x="397368" y="9255436"/>
            <a:ext cx="4118188" cy="4363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200"/>
            </a:lvl1pPr>
          </a:lstStyle>
          <a:p>
            <a:pPr/>
            <a:r>
              <a:t>© 2005 John Wiley &amp; Sons, Ltd</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What GIS Can Do?"/>
          <p:cNvSpPr txBox="1"/>
          <p:nvPr>
            <p:ph type="title"/>
          </p:nvPr>
        </p:nvSpPr>
        <p:spPr>
          <a:xfrm>
            <a:off x="762000" y="-231162"/>
            <a:ext cx="11480800" cy="2146301"/>
          </a:xfrm>
          <a:prstGeom prst="rect">
            <a:avLst/>
          </a:prstGeom>
        </p:spPr>
        <p:txBody>
          <a:bodyPr/>
          <a:lstStyle/>
          <a:p>
            <a:pPr/>
            <a:r>
              <a:t>What GIS Can Do?</a:t>
            </a:r>
          </a:p>
        </p:txBody>
      </p:sp>
      <p:sp>
        <p:nvSpPr>
          <p:cNvPr id="259" name="Integrate data from various  sources…"/>
          <p:cNvSpPr txBox="1"/>
          <p:nvPr>
            <p:ph type="body" sz="half" idx="1"/>
          </p:nvPr>
        </p:nvSpPr>
        <p:spPr>
          <a:prstGeom prst="rect">
            <a:avLst/>
          </a:prstGeom>
        </p:spPr>
        <p:txBody>
          <a:bodyPr/>
          <a:lstStyle/>
          <a:p>
            <a:pPr lvl="1" marL="662776" indent="-381598" defTabSz="479044">
              <a:spcBef>
                <a:spcPts val="500"/>
              </a:spcBef>
              <a:defRPr sz="3116">
                <a:effectLst>
                  <a:outerShdw sx="100000" sy="100000" kx="0" ky="0" algn="b" rotWithShape="0" blurRad="41656" dist="20828" dir="5400000">
                    <a:srgbClr val="000000"/>
                  </a:outerShdw>
                </a:effectLst>
              </a:defRPr>
            </a:pPr>
            <a:r>
              <a:t>Integrate data from various </a:t>
            </a:r>
            <a:br/>
            <a:r>
              <a:t>sources</a:t>
            </a:r>
          </a:p>
          <a:p>
            <a:pPr lvl="1" marL="662776" indent="-381598" defTabSz="479044">
              <a:spcBef>
                <a:spcPts val="500"/>
              </a:spcBef>
              <a:defRPr sz="3116">
                <a:effectLst>
                  <a:outerShdw sx="100000" sy="100000" kx="0" ky="0" algn="b" rotWithShape="0" blurRad="41656" dist="20828" dir="5400000">
                    <a:srgbClr val="000000"/>
                  </a:outerShdw>
                </a:effectLst>
              </a:defRPr>
            </a:pPr>
            <a:r>
              <a:t>Edit and update data</a:t>
            </a:r>
          </a:p>
          <a:p>
            <a:pPr lvl="1" marL="662776" indent="-381598" defTabSz="479044">
              <a:spcBef>
                <a:spcPts val="500"/>
              </a:spcBef>
              <a:defRPr sz="3116">
                <a:effectLst>
                  <a:outerShdw sx="100000" sy="100000" kx="0" ky="0" algn="b" rotWithShape="0" blurRad="41656" dist="20828" dir="5400000">
                    <a:srgbClr val="000000"/>
                  </a:outerShdw>
                </a:effectLst>
              </a:defRPr>
            </a:pPr>
            <a:r>
              <a:t>Draw maps and visualize  spatial distributions</a:t>
            </a:r>
            <a:endParaRPr b="1" u="sng">
              <a:latin typeface="Trebuchet MS"/>
              <a:ea typeface="Trebuchet MS"/>
              <a:cs typeface="Trebuchet MS"/>
              <a:sym typeface="Trebuchet MS"/>
            </a:endParaRPr>
          </a:p>
          <a:p>
            <a:pPr lvl="1" marL="662776" indent="-381598" defTabSz="479044">
              <a:spcBef>
                <a:spcPts val="500"/>
              </a:spcBef>
              <a:defRPr sz="3116">
                <a:effectLst>
                  <a:outerShdw sx="100000" sy="100000" kx="0" ky="0" algn="b" rotWithShape="0" blurRad="41656" dist="20828" dir="5400000">
                    <a:srgbClr val="000000"/>
                  </a:outerShdw>
                </a:effectLst>
              </a:defRPr>
            </a:pPr>
            <a:r>
              <a:t>Accurately measure distances and areas</a:t>
            </a:r>
            <a:endParaRPr b="1" u="sng">
              <a:latin typeface="Trebuchet MS"/>
              <a:ea typeface="Trebuchet MS"/>
              <a:cs typeface="Trebuchet MS"/>
              <a:sym typeface="Trebuchet MS"/>
            </a:endParaRPr>
          </a:p>
          <a:p>
            <a:pPr lvl="1" marL="662776" indent="-381598" defTabSz="479044">
              <a:spcBef>
                <a:spcPts val="500"/>
              </a:spcBef>
              <a:defRPr sz="3116">
                <a:effectLst>
                  <a:outerShdw sx="100000" sy="100000" kx="0" ky="0" algn="b" rotWithShape="0" blurRad="41656" dist="20828" dir="5400000">
                    <a:srgbClr val="000000"/>
                  </a:outerShdw>
                </a:effectLst>
              </a:defRPr>
            </a:pPr>
            <a:r>
              <a:t>Overlay maps (= compare)</a:t>
            </a:r>
          </a:p>
          <a:p>
            <a:pPr lvl="1" marL="662776" indent="-381598" defTabSz="479044">
              <a:spcBef>
                <a:spcPts val="500"/>
              </a:spcBef>
              <a:defRPr sz="3116">
                <a:effectLst>
                  <a:outerShdw sx="100000" sy="100000" kx="0" ky="0" algn="b" rotWithShape="0" blurRad="41656" dist="20828" dir="5400000">
                    <a:srgbClr val="000000"/>
                  </a:outerShdw>
                </a:effectLst>
              </a:defRPr>
            </a:pPr>
            <a:r>
              <a:t>Perform sophisticated analysis &amp; modeling (what if?)</a:t>
            </a:r>
          </a:p>
        </p:txBody>
      </p:sp>
      <p:pic>
        <p:nvPicPr>
          <p:cNvPr id="260" name="Landuse(NFargo)" descr="Landuse(NFargo)"/>
          <p:cNvPicPr>
            <a:picLocks noChangeAspect="1"/>
          </p:cNvPicPr>
          <p:nvPr/>
        </p:nvPicPr>
        <p:blipFill>
          <a:blip r:embed="rId3">
            <a:extLst/>
          </a:blip>
          <a:srcRect l="10327" t="0" r="0" b="0"/>
          <a:stretch>
            <a:fillRect/>
          </a:stretch>
        </p:blipFill>
        <p:spPr>
          <a:xfrm>
            <a:off x="7261013" y="1408853"/>
            <a:ext cx="5201921" cy="4066260"/>
          </a:xfrm>
          <a:prstGeom prst="rect">
            <a:avLst/>
          </a:prstGeom>
          <a:ln w="12700">
            <a:miter lim="400000"/>
          </a:ln>
        </p:spPr>
      </p:pic>
      <p:pic>
        <p:nvPicPr>
          <p:cNvPr id="261" name="image49.png" descr="image49.png"/>
          <p:cNvPicPr>
            <a:picLocks noChangeAspect="1"/>
          </p:cNvPicPr>
          <p:nvPr/>
        </p:nvPicPr>
        <p:blipFill>
          <a:blip r:embed="rId4">
            <a:extLst/>
          </a:blip>
          <a:stretch>
            <a:fillRect/>
          </a:stretch>
        </p:blipFill>
        <p:spPr>
          <a:xfrm>
            <a:off x="7261013" y="5527040"/>
            <a:ext cx="5201921" cy="390144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Rectangle"/>
          <p:cNvSpPr/>
          <p:nvPr/>
        </p:nvSpPr>
        <p:spPr>
          <a:xfrm>
            <a:off x="6852073" y="1983880"/>
            <a:ext cx="5922575" cy="6688527"/>
          </a:xfrm>
          <a:prstGeom prst="rect">
            <a:avLst/>
          </a:prstGeom>
          <a:solidFill>
            <a:srgbClr val="FFFFFF"/>
          </a:solidFill>
          <a:ln w="12700">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266" name="Data Integration"/>
          <p:cNvSpPr txBox="1"/>
          <p:nvPr>
            <p:ph type="title"/>
          </p:nvPr>
        </p:nvSpPr>
        <p:spPr>
          <a:prstGeom prst="rect">
            <a:avLst/>
          </a:prstGeom>
        </p:spPr>
        <p:txBody>
          <a:bodyPr/>
          <a:lstStyle/>
          <a:p>
            <a:pPr/>
            <a:r>
              <a:t>Data Integration</a:t>
            </a:r>
          </a:p>
        </p:txBody>
      </p:sp>
      <p:sp>
        <p:nvSpPr>
          <p:cNvPr id="267" name="Combines layers of information (data) to have better understanding of a location…"/>
          <p:cNvSpPr txBox="1"/>
          <p:nvPr>
            <p:ph type="body" sz="half" idx="1"/>
          </p:nvPr>
        </p:nvSpPr>
        <p:spPr>
          <a:prstGeom prst="rect">
            <a:avLst/>
          </a:prstGeom>
        </p:spPr>
        <p:txBody>
          <a:bodyPr/>
          <a:lstStyle/>
          <a:p>
            <a:pPr marL="465364" indent="-465364">
              <a:spcBef>
                <a:spcPts val="1600"/>
              </a:spcBef>
              <a:defRPr sz="3800"/>
            </a:pPr>
            <a:r>
              <a:t> Combines layers of information (data) to have better understanding of a location</a:t>
            </a:r>
          </a:p>
          <a:p>
            <a:pPr lvl="1">
              <a:spcBef>
                <a:spcPts val="500"/>
              </a:spcBef>
            </a:pPr>
            <a:r>
              <a:t>Satellite imagery</a:t>
            </a:r>
            <a:endParaRPr sz="3800"/>
          </a:p>
          <a:p>
            <a:pPr lvl="1">
              <a:spcBef>
                <a:spcPts val="500"/>
              </a:spcBef>
            </a:pPr>
            <a:r>
              <a:t>Photographic images</a:t>
            </a:r>
            <a:endParaRPr sz="3800"/>
          </a:p>
          <a:p>
            <a:pPr lvl="1">
              <a:spcBef>
                <a:spcPts val="500"/>
              </a:spcBef>
            </a:pPr>
            <a:r>
              <a:t>Maps</a:t>
            </a:r>
            <a:endParaRPr sz="3800"/>
          </a:p>
          <a:p>
            <a:pPr lvl="1">
              <a:spcBef>
                <a:spcPts val="500"/>
              </a:spcBef>
            </a:pPr>
            <a:r>
              <a:t>Tables (i.e spreadsheets)</a:t>
            </a:r>
          </a:p>
        </p:txBody>
      </p:sp>
      <p:pic>
        <p:nvPicPr>
          <p:cNvPr id="268" name="layers of a GIS" descr="layers of a GIS"/>
          <p:cNvPicPr>
            <a:picLocks noChangeAspect="1"/>
          </p:cNvPicPr>
          <p:nvPr/>
        </p:nvPicPr>
        <p:blipFill>
          <a:blip r:embed="rId2">
            <a:extLst/>
          </a:blip>
          <a:stretch>
            <a:fillRect/>
          </a:stretch>
        </p:blipFill>
        <p:spPr>
          <a:xfrm>
            <a:off x="7138246" y="2004906"/>
            <a:ext cx="5481885" cy="6394028"/>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GIS Data Types"/>
          <p:cNvSpPr txBox="1"/>
          <p:nvPr>
            <p:ph type="title"/>
          </p:nvPr>
        </p:nvSpPr>
        <p:spPr>
          <a:prstGeom prst="rect">
            <a:avLst/>
          </a:prstGeom>
        </p:spPr>
        <p:txBody>
          <a:bodyPr/>
          <a:lstStyle/>
          <a:p>
            <a:pPr/>
            <a:r>
              <a:t>GIS Data Types</a:t>
            </a:r>
          </a:p>
        </p:txBody>
      </p:sp>
      <p:sp>
        <p:nvSpPr>
          <p:cNvPr id="271" name="Two Main Types of GIS Data…"/>
          <p:cNvSpPr txBox="1"/>
          <p:nvPr>
            <p:ph type="body" sz="half" idx="1"/>
          </p:nvPr>
        </p:nvSpPr>
        <p:spPr>
          <a:prstGeom prst="rect">
            <a:avLst/>
          </a:prstGeom>
        </p:spPr>
        <p:txBody>
          <a:bodyPr/>
          <a:lstStyle/>
          <a:p>
            <a:pPr marL="335139" indent="-335139">
              <a:spcBef>
                <a:spcPts val="900"/>
              </a:spcBef>
              <a:buClr>
                <a:srgbClr val="B1C956"/>
              </a:buClr>
              <a:buFont typeface="Arial"/>
              <a:defRPr sz="3800"/>
            </a:pPr>
            <a:r>
              <a:t>Two Main Types of GIS Data</a:t>
            </a:r>
          </a:p>
          <a:p>
            <a:pPr lvl="1" marL="660396" indent="-317496">
              <a:spcBef>
                <a:spcPts val="800"/>
              </a:spcBef>
              <a:buClr>
                <a:srgbClr val="80B7C4"/>
              </a:buClr>
              <a:buFont typeface="Helvetica"/>
              <a:defRPr sz="3400"/>
            </a:pPr>
            <a:r>
              <a:t>Vector</a:t>
            </a:r>
          </a:p>
          <a:p>
            <a:pPr lvl="2" marL="939796" indent="-253996">
              <a:spcBef>
                <a:spcPts val="600"/>
              </a:spcBef>
              <a:buClr>
                <a:srgbClr val="B1C956"/>
              </a:buClr>
              <a:buFont typeface="Arial"/>
            </a:pPr>
            <a:r>
              <a:t>Points</a:t>
            </a:r>
          </a:p>
          <a:p>
            <a:pPr lvl="2" marL="939796" indent="-253996">
              <a:spcBef>
                <a:spcPts val="600"/>
              </a:spcBef>
              <a:buClr>
                <a:srgbClr val="B1C956"/>
              </a:buClr>
              <a:buFont typeface="Arial"/>
            </a:pPr>
            <a:r>
              <a:t>Lines</a:t>
            </a:r>
          </a:p>
          <a:p>
            <a:pPr lvl="2" marL="939796" indent="-253996">
              <a:spcBef>
                <a:spcPts val="600"/>
              </a:spcBef>
              <a:buClr>
                <a:srgbClr val="B1C956"/>
              </a:buClr>
              <a:buFont typeface="Arial"/>
            </a:pPr>
            <a:r>
              <a:t>Polygons</a:t>
            </a:r>
          </a:p>
        </p:txBody>
      </p:sp>
      <p:pic>
        <p:nvPicPr>
          <p:cNvPr id="272" name="image6.jpg" descr="image6.jpg"/>
          <p:cNvPicPr>
            <a:picLocks noChangeAspect="1"/>
          </p:cNvPicPr>
          <p:nvPr/>
        </p:nvPicPr>
        <p:blipFill>
          <a:blip r:embed="rId2">
            <a:extLst/>
          </a:blip>
          <a:srcRect l="0" t="0" r="0" b="0"/>
          <a:stretch>
            <a:fillRect/>
          </a:stretch>
        </p:blipFill>
        <p:spPr>
          <a:xfrm>
            <a:off x="6610774" y="3554735"/>
            <a:ext cx="5965048" cy="3840755"/>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GIS Data Types"/>
          <p:cNvSpPr txBox="1"/>
          <p:nvPr>
            <p:ph type="title"/>
          </p:nvPr>
        </p:nvSpPr>
        <p:spPr>
          <a:prstGeom prst="rect">
            <a:avLst/>
          </a:prstGeom>
        </p:spPr>
        <p:txBody>
          <a:bodyPr/>
          <a:lstStyle/>
          <a:p>
            <a:pPr/>
            <a:r>
              <a:t>GIS Data Types</a:t>
            </a:r>
          </a:p>
        </p:txBody>
      </p:sp>
      <p:sp>
        <p:nvSpPr>
          <p:cNvPr id="275" name="Two Main Types of GIS Data…"/>
          <p:cNvSpPr txBox="1"/>
          <p:nvPr>
            <p:ph type="body" sz="half" idx="1"/>
          </p:nvPr>
        </p:nvSpPr>
        <p:spPr>
          <a:prstGeom prst="rect">
            <a:avLst/>
          </a:prstGeom>
        </p:spPr>
        <p:txBody>
          <a:bodyPr/>
          <a:lstStyle/>
          <a:p>
            <a:pPr marL="335139" indent="-335139">
              <a:spcBef>
                <a:spcPts val="900"/>
              </a:spcBef>
              <a:buClr>
                <a:srgbClr val="B1C956"/>
              </a:buClr>
              <a:buFont typeface="Arial"/>
              <a:defRPr sz="3800"/>
            </a:pPr>
            <a:r>
              <a:t>Two Main Types of GIS Data</a:t>
            </a:r>
          </a:p>
          <a:p>
            <a:pPr lvl="1" marL="660396" indent="-317496">
              <a:spcBef>
                <a:spcPts val="800"/>
              </a:spcBef>
              <a:buClr>
                <a:srgbClr val="80B7C4"/>
              </a:buClr>
              <a:buFont typeface="Helvetica"/>
              <a:defRPr sz="3400"/>
            </a:pPr>
            <a:r>
              <a:t>Vector</a:t>
            </a:r>
          </a:p>
          <a:p>
            <a:pPr lvl="2" marL="939796" indent="-253996">
              <a:spcBef>
                <a:spcPts val="600"/>
              </a:spcBef>
              <a:buClr>
                <a:srgbClr val="B1C956"/>
              </a:buClr>
              <a:buFont typeface="Arial"/>
            </a:pPr>
            <a:r>
              <a:t>Points</a:t>
            </a:r>
          </a:p>
          <a:p>
            <a:pPr lvl="2" marL="939796" indent="-253996">
              <a:spcBef>
                <a:spcPts val="600"/>
              </a:spcBef>
              <a:buClr>
                <a:srgbClr val="B1C956"/>
              </a:buClr>
              <a:buFont typeface="Arial"/>
            </a:pPr>
            <a:r>
              <a:t>Lines</a:t>
            </a:r>
          </a:p>
          <a:p>
            <a:pPr lvl="2" marL="939796" indent="-253996">
              <a:spcBef>
                <a:spcPts val="600"/>
              </a:spcBef>
              <a:buClr>
                <a:srgbClr val="B1C956"/>
              </a:buClr>
              <a:buFont typeface="Arial"/>
            </a:pPr>
            <a:r>
              <a:t>Polygons</a:t>
            </a:r>
          </a:p>
          <a:p>
            <a:pPr lvl="1" marL="660396" indent="-317496">
              <a:spcBef>
                <a:spcPts val="800"/>
              </a:spcBef>
              <a:buClr>
                <a:srgbClr val="80B7C4"/>
              </a:buClr>
              <a:buFont typeface="Helvetica"/>
              <a:defRPr sz="3400"/>
            </a:pPr>
            <a:r>
              <a:t>Raster</a:t>
            </a:r>
          </a:p>
          <a:p>
            <a:pPr lvl="2" marL="939796" indent="-253996">
              <a:spcBef>
                <a:spcPts val="600"/>
              </a:spcBef>
              <a:buClr>
                <a:srgbClr val="B1C956"/>
              </a:buClr>
              <a:buFont typeface="Arial"/>
            </a:pPr>
            <a:r>
              <a:t>Aerial Imagery</a:t>
            </a:r>
          </a:p>
          <a:p>
            <a:pPr lvl="2" marL="939796" indent="-253996">
              <a:spcBef>
                <a:spcPts val="600"/>
              </a:spcBef>
              <a:buClr>
                <a:srgbClr val="B1C956"/>
              </a:buClr>
              <a:buFont typeface="Arial"/>
            </a:pPr>
            <a:r>
              <a:t>Weather Radar Imagery</a:t>
            </a:r>
          </a:p>
          <a:p>
            <a:pPr lvl="2" marL="939796" indent="-253996">
              <a:spcBef>
                <a:spcPts val="600"/>
              </a:spcBef>
              <a:buClr>
                <a:srgbClr val="B1C956"/>
              </a:buClr>
              <a:buFont typeface="Arial"/>
            </a:pPr>
            <a:r>
              <a:t>Elevation Data</a:t>
            </a:r>
          </a:p>
          <a:p>
            <a:pPr lvl="2" marL="939796" indent="-253996">
              <a:spcBef>
                <a:spcPts val="600"/>
              </a:spcBef>
              <a:buClr>
                <a:srgbClr val="B1C956"/>
              </a:buClr>
              <a:buFont typeface="Arial"/>
            </a:pPr>
            <a:r>
              <a:t>Lots of other types</a:t>
            </a:r>
          </a:p>
        </p:txBody>
      </p:sp>
      <p:pic>
        <p:nvPicPr>
          <p:cNvPr id="276" name="image7.jpg" descr="image7.jpg"/>
          <p:cNvPicPr>
            <a:picLocks noChangeAspect="1"/>
          </p:cNvPicPr>
          <p:nvPr/>
        </p:nvPicPr>
        <p:blipFill>
          <a:blip r:embed="rId2">
            <a:extLst/>
          </a:blip>
          <a:srcRect l="0" t="0" r="0" b="0"/>
          <a:stretch>
            <a:fillRect/>
          </a:stretch>
        </p:blipFill>
        <p:spPr>
          <a:xfrm>
            <a:off x="6610774" y="3554735"/>
            <a:ext cx="5965048" cy="3840755"/>
          </a:xfrm>
          <a:prstGeom prst="rect">
            <a:avLst/>
          </a:prstGeom>
          <a:ln w="12700">
            <a:miter lim="400000"/>
          </a:ln>
        </p:spPr>
      </p:pic>
      <p:sp>
        <p:nvSpPr>
          <p:cNvPr id="277" name="Raster data is not the same as OSM or Google Maps tiles…"/>
          <p:cNvSpPr txBox="1"/>
          <p:nvPr/>
        </p:nvSpPr>
        <p:spPr>
          <a:xfrm>
            <a:off x="6781069" y="7395489"/>
            <a:ext cx="5624441" cy="23025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400"/>
            </a:pPr>
            <a:r>
              <a:t>Raster data is not the same as OSM or Google Maps tiles</a:t>
            </a:r>
          </a:p>
          <a:p>
            <a:pPr>
              <a:defRPr sz="2400"/>
            </a:pPr>
            <a:r>
              <a:t>Those are rasterized versions of GIS Projects to display faster, but do not have the same data characteristics as the original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7"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The Shapefile"/>
          <p:cNvSpPr txBox="1"/>
          <p:nvPr>
            <p:ph type="title"/>
          </p:nvPr>
        </p:nvSpPr>
        <p:spPr>
          <a:prstGeom prst="rect">
            <a:avLst/>
          </a:prstGeom>
        </p:spPr>
        <p:txBody>
          <a:bodyPr/>
          <a:lstStyle/>
          <a:p>
            <a:pPr/>
            <a:r>
              <a:t>The Shapefile</a:t>
            </a:r>
          </a:p>
        </p:txBody>
      </p:sp>
      <p:sp>
        <p:nvSpPr>
          <p:cNvPr id="280" name="We have been currently using shapefiles in class…"/>
          <p:cNvSpPr txBox="1"/>
          <p:nvPr>
            <p:ph type="body" idx="1"/>
          </p:nvPr>
        </p:nvSpPr>
        <p:spPr>
          <a:xfrm>
            <a:off x="762000" y="2033693"/>
            <a:ext cx="11480800" cy="4736748"/>
          </a:xfrm>
          <a:prstGeom prst="rect">
            <a:avLst/>
          </a:prstGeom>
        </p:spPr>
        <p:txBody>
          <a:bodyPr/>
          <a:lstStyle/>
          <a:p>
            <a:pPr marL="296672" indent="-296672" defTabSz="426466">
              <a:spcBef>
                <a:spcPts val="3000"/>
              </a:spcBef>
              <a:defRPr sz="2482">
                <a:effectLst>
                  <a:outerShdw sx="100000" sy="100000" kx="0" ky="0" algn="b" rotWithShape="0" blurRad="37084" dist="18542" dir="5400000">
                    <a:srgbClr val="000000"/>
                  </a:outerShdw>
                </a:effectLst>
              </a:defRPr>
            </a:pPr>
            <a:r>
              <a:t>We have been currently using shapefiles in class</a:t>
            </a:r>
          </a:p>
          <a:p>
            <a:pPr marL="296672" indent="-296672" defTabSz="426466">
              <a:spcBef>
                <a:spcPts val="3000"/>
              </a:spcBef>
              <a:defRPr sz="2482">
                <a:effectLst>
                  <a:outerShdw sx="100000" sy="100000" kx="0" ky="0" algn="b" rotWithShape="0" blurRad="37084" dist="18542" dir="5400000">
                    <a:srgbClr val="000000"/>
                  </a:outerShdw>
                </a:effectLst>
              </a:defRPr>
            </a:pPr>
            <a:r>
              <a:t>These are spatial datasets which predate the geodatabse, but are still widely used</a:t>
            </a:r>
          </a:p>
          <a:p>
            <a:pPr marL="296672" indent="-296672" defTabSz="426466">
              <a:spcBef>
                <a:spcPts val="3000"/>
              </a:spcBef>
              <a:defRPr sz="2482">
                <a:effectLst>
                  <a:outerShdw sx="100000" sy="100000" kx="0" ky="0" algn="b" rotWithShape="0" blurRad="37084" dist="18542" dir="5400000">
                    <a:srgbClr val="000000"/>
                  </a:outerShdw>
                </a:effectLst>
              </a:defRPr>
            </a:pPr>
            <a:r>
              <a:t>They only can store vector data</a:t>
            </a:r>
          </a:p>
          <a:p>
            <a:pPr marL="296672" indent="-296672" defTabSz="426466">
              <a:spcBef>
                <a:spcPts val="3000"/>
              </a:spcBef>
              <a:defRPr sz="2482">
                <a:effectLst>
                  <a:outerShdw sx="100000" sy="100000" kx="0" ky="0" algn="b" rotWithShape="0" blurRad="37084" dist="18542" dir="5400000">
                    <a:srgbClr val="000000"/>
                  </a:outerShdw>
                </a:effectLst>
              </a:defRPr>
            </a:pPr>
            <a:r>
              <a:t>Cannot store curves</a:t>
            </a:r>
          </a:p>
          <a:p>
            <a:pPr marL="296672" indent="-296672" defTabSz="426466">
              <a:spcBef>
                <a:spcPts val="3000"/>
              </a:spcBef>
              <a:defRPr sz="2482">
                <a:effectLst>
                  <a:outerShdw sx="100000" sy="100000" kx="0" ky="0" algn="b" rotWithShape="0" blurRad="37084" dist="18542" dir="5400000">
                    <a:srgbClr val="000000"/>
                  </a:outerShdw>
                </a:effectLst>
              </a:defRPr>
            </a:pPr>
            <a:r>
              <a:t>Made up of a lot of different pieces</a:t>
            </a:r>
          </a:p>
          <a:p>
            <a:pPr marL="296672" indent="-296672" defTabSz="426466">
              <a:spcBef>
                <a:spcPts val="3000"/>
              </a:spcBef>
              <a:defRPr sz="2482">
                <a:effectLst>
                  <a:outerShdw sx="100000" sy="100000" kx="0" ky="0" algn="b" rotWithShape="0" blurRad="37084" dist="18542" dir="5400000">
                    <a:srgbClr val="000000"/>
                  </a:outerShdw>
                </a:effectLst>
              </a:defRPr>
            </a:pPr>
            <a:r>
              <a:t>2 Gigabyte Size Limit</a:t>
            </a:r>
          </a:p>
        </p:txBody>
      </p:sp>
      <p:pic>
        <p:nvPicPr>
          <p:cNvPr id="281" name="ishot-1409142145571.png" descr="ishot-1409142145571.png"/>
          <p:cNvPicPr>
            <a:picLocks noChangeAspect="1"/>
          </p:cNvPicPr>
          <p:nvPr/>
        </p:nvPicPr>
        <p:blipFill>
          <a:blip r:embed="rId2">
            <a:extLst/>
          </a:blip>
          <a:stretch>
            <a:fillRect/>
          </a:stretch>
        </p:blipFill>
        <p:spPr>
          <a:xfrm>
            <a:off x="996255" y="6723418"/>
            <a:ext cx="11012290" cy="974691"/>
          </a:xfrm>
          <a:prstGeom prst="rect">
            <a:avLst/>
          </a:prstGeom>
          <a:ln w="12700">
            <a:miter lim="400000"/>
          </a:ln>
        </p:spPr>
      </p:pic>
      <p:pic>
        <p:nvPicPr>
          <p:cNvPr id="282" name="ishot-1409142145081.png" descr="ishot-1409142145081.png"/>
          <p:cNvPicPr>
            <a:picLocks noChangeAspect="1"/>
          </p:cNvPicPr>
          <p:nvPr/>
        </p:nvPicPr>
        <p:blipFill>
          <a:blip r:embed="rId3">
            <a:extLst/>
          </a:blip>
          <a:stretch>
            <a:fillRect/>
          </a:stretch>
        </p:blipFill>
        <p:spPr>
          <a:xfrm>
            <a:off x="1381954" y="7751945"/>
            <a:ext cx="10240892" cy="2003278"/>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Geodatabases"/>
          <p:cNvSpPr txBox="1"/>
          <p:nvPr>
            <p:ph type="title"/>
          </p:nvPr>
        </p:nvSpPr>
        <p:spPr>
          <a:prstGeom prst="rect">
            <a:avLst/>
          </a:prstGeom>
        </p:spPr>
        <p:txBody>
          <a:bodyPr/>
          <a:lstStyle/>
          <a:p>
            <a:pPr/>
            <a:r>
              <a:t>Geodatabases</a:t>
            </a:r>
          </a:p>
        </p:txBody>
      </p:sp>
      <p:sp>
        <p:nvSpPr>
          <p:cNvPr id="285" name="Geodatabases allow for data to be stored in single database…"/>
          <p:cNvSpPr txBox="1"/>
          <p:nvPr>
            <p:ph type="body" idx="1"/>
          </p:nvPr>
        </p:nvSpPr>
        <p:spPr>
          <a:prstGeom prst="rect">
            <a:avLst/>
          </a:prstGeom>
        </p:spPr>
        <p:txBody>
          <a:bodyPr/>
          <a:lstStyle/>
          <a:p>
            <a:pPr marL="353568" indent="-353568" defTabSz="508254">
              <a:spcBef>
                <a:spcPts val="3600"/>
              </a:spcBef>
              <a:defRPr sz="2958">
                <a:effectLst>
                  <a:outerShdw sx="100000" sy="100000" kx="0" ky="0" algn="b" rotWithShape="0" blurRad="44196" dist="22098" dir="5400000">
                    <a:srgbClr val="000000"/>
                  </a:outerShdw>
                </a:effectLst>
              </a:defRPr>
            </a:pPr>
            <a:r>
              <a:t>Geodatabases allow for data to be stored in single database</a:t>
            </a:r>
          </a:p>
          <a:p>
            <a:pPr marL="353568" indent="-353568" defTabSz="508254">
              <a:spcBef>
                <a:spcPts val="3600"/>
              </a:spcBef>
              <a:defRPr sz="2958">
                <a:effectLst>
                  <a:outerShdw sx="100000" sy="100000" kx="0" ky="0" algn="b" rotWithShape="0" blurRad="44196" dist="22098" dir="5400000">
                    <a:srgbClr val="000000"/>
                  </a:outerShdw>
                </a:effectLst>
              </a:defRPr>
            </a:pPr>
            <a:r>
              <a:t>Can store tables, shapefiles, rasters, and annotation</a:t>
            </a:r>
          </a:p>
          <a:p>
            <a:pPr marL="353568" indent="-353568" defTabSz="508254">
              <a:spcBef>
                <a:spcPts val="3600"/>
              </a:spcBef>
              <a:defRPr sz="2958">
                <a:effectLst>
                  <a:outerShdw sx="100000" sy="100000" kx="0" ky="0" algn="b" rotWithShape="0" blurRad="44196" dist="22098" dir="5400000">
                    <a:srgbClr val="000000"/>
                  </a:outerShdw>
                </a:effectLst>
              </a:defRPr>
            </a:pPr>
            <a:r>
              <a:t>Allows for the storing of true curves</a:t>
            </a:r>
          </a:p>
          <a:p>
            <a:pPr marL="353568" indent="-353568" defTabSz="508254">
              <a:spcBef>
                <a:spcPts val="3600"/>
              </a:spcBef>
              <a:defRPr sz="2958">
                <a:effectLst>
                  <a:outerShdw sx="100000" sy="100000" kx="0" ky="0" algn="b" rotWithShape="0" blurRad="44196" dist="22098" dir="5400000">
                    <a:srgbClr val="000000"/>
                  </a:outerShdw>
                </a:effectLst>
              </a:defRPr>
            </a:pPr>
            <a:r>
              <a:t>In a personal geodatabase there is a 2 gigabyte limit</a:t>
            </a:r>
          </a:p>
          <a:p>
            <a:pPr marL="353568" indent="-353568" defTabSz="508254">
              <a:spcBef>
                <a:spcPts val="3600"/>
              </a:spcBef>
              <a:defRPr sz="2958">
                <a:effectLst>
                  <a:outerShdw sx="100000" sy="100000" kx="0" ky="0" algn="b" rotWithShape="0" blurRad="44196" dist="22098" dir="5400000">
                    <a:srgbClr val="000000"/>
                  </a:outerShdw>
                </a:effectLst>
              </a:defRPr>
            </a:pPr>
            <a:r>
              <a:t>In a file geodatabase there is a 2 terabyte limit per feature class</a:t>
            </a:r>
          </a:p>
          <a:p>
            <a:pPr marL="353568" indent="-353568" defTabSz="508254">
              <a:spcBef>
                <a:spcPts val="3600"/>
              </a:spcBef>
              <a:defRPr sz="2958">
                <a:effectLst>
                  <a:outerShdw sx="100000" sy="100000" kx="0" ky="0" algn="b" rotWithShape="0" blurRad="44196" dist="22098" dir="5400000">
                    <a:srgbClr val="000000"/>
                  </a:outerShdw>
                </a:effectLst>
              </a:defRPr>
            </a:pPr>
            <a:r>
              <a:t>Enterprise geodatabases have no limits</a:t>
            </a:r>
          </a:p>
          <a:p>
            <a:pPr marL="353568" indent="-353568" defTabSz="508254">
              <a:spcBef>
                <a:spcPts val="3600"/>
              </a:spcBef>
              <a:defRPr sz="2958">
                <a:effectLst>
                  <a:outerShdw sx="100000" sy="100000" kx="0" ky="0" algn="b" rotWithShape="0" blurRad="44196" dist="22098" dir="5400000">
                    <a:srgbClr val="000000"/>
                  </a:outerShdw>
                </a:effectLst>
              </a:defRPr>
            </a:pPr>
            <a:r>
              <a:t>Must be created in ArcCatolog</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What is a Geodatabase?"/>
          <p:cNvSpPr txBox="1"/>
          <p:nvPr>
            <p:ph type="title"/>
          </p:nvPr>
        </p:nvSpPr>
        <p:spPr>
          <a:xfrm>
            <a:off x="762000" y="241300"/>
            <a:ext cx="11480800" cy="978324"/>
          </a:xfrm>
          <a:prstGeom prst="rect">
            <a:avLst/>
          </a:prstGeom>
        </p:spPr>
        <p:txBody>
          <a:bodyPr/>
          <a:lstStyle>
            <a:lvl1pPr defTabSz="525779">
              <a:defRPr sz="5760">
                <a:effectLst>
                  <a:outerShdw sx="100000" sy="100000" kx="0" ky="0" algn="b" rotWithShape="0" blurRad="45720" dist="22860" dir="5400000">
                    <a:srgbClr val="000000"/>
                  </a:outerShdw>
                </a:effectLst>
              </a:defRPr>
            </a:lvl1pPr>
          </a:lstStyle>
          <a:p>
            <a:pPr/>
            <a:r>
              <a:t>What is a Geodatabase?</a:t>
            </a:r>
          </a:p>
        </p:txBody>
      </p:sp>
      <p:pic>
        <p:nvPicPr>
          <p:cNvPr id="288" name="http://www.esri.com/news/arcnews/winter0809articles/winter0809gifs/p1p2-lg.jpg" descr="http://www.esri.com/news/arcnews/winter0809articles/winter0809gifs/p1p2-lg.jpg"/>
          <p:cNvPicPr>
            <a:picLocks noChangeAspect="1"/>
          </p:cNvPicPr>
          <p:nvPr/>
        </p:nvPicPr>
        <p:blipFill>
          <a:blip r:embed="rId2">
            <a:extLst/>
          </a:blip>
          <a:stretch>
            <a:fillRect/>
          </a:stretch>
        </p:blipFill>
        <p:spPr>
          <a:xfrm>
            <a:off x="595373" y="1130340"/>
            <a:ext cx="12192001" cy="7938350"/>
          </a:xfrm>
          <a:prstGeom prst="rect">
            <a:avLst/>
          </a:prstGeom>
          <a:ln w="12700">
            <a:miter lim="400000"/>
          </a:ln>
        </p:spPr>
      </p:pic>
      <p:sp>
        <p:nvSpPr>
          <p:cNvPr id="289" name="http://www.esri.com/news/arcnews/winter0809articles/winter0809gifs/p1p2-lg.jpg"/>
          <p:cNvSpPr txBox="1"/>
          <p:nvPr/>
        </p:nvSpPr>
        <p:spPr>
          <a:xfrm>
            <a:off x="3108681" y="9146479"/>
            <a:ext cx="6502401" cy="262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100"/>
            </a:lvl1pPr>
          </a:lstStyle>
          <a:p>
            <a:pPr/>
            <a:r>
              <a:t>http://www.esri.com/news/arcnews/winter0809articles/winter0809gifs/p1p2-lg.jpg</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Overview of Geodatabase Architecture"/>
          <p:cNvSpPr txBox="1"/>
          <p:nvPr>
            <p:ph type="title"/>
          </p:nvPr>
        </p:nvSpPr>
        <p:spPr>
          <a:xfrm>
            <a:off x="762000" y="-824372"/>
            <a:ext cx="11480800" cy="2146301"/>
          </a:xfrm>
          <a:prstGeom prst="rect">
            <a:avLst/>
          </a:prstGeom>
        </p:spPr>
        <p:txBody>
          <a:bodyPr/>
          <a:lstStyle>
            <a:lvl1pPr>
              <a:defRPr sz="3800"/>
            </a:lvl1pPr>
          </a:lstStyle>
          <a:p>
            <a:pPr/>
            <a:r>
              <a:t>Overview of Geodatabase Architecture</a:t>
            </a:r>
          </a:p>
        </p:txBody>
      </p:sp>
      <p:pic>
        <p:nvPicPr>
          <p:cNvPr id="292" name="geodatabase_overview" descr="geodatabase_overview"/>
          <p:cNvPicPr>
            <a:picLocks noChangeAspect="1"/>
          </p:cNvPicPr>
          <p:nvPr/>
        </p:nvPicPr>
        <p:blipFill>
          <a:blip r:embed="rId2">
            <a:extLst/>
          </a:blip>
          <a:stretch>
            <a:fillRect/>
          </a:stretch>
        </p:blipFill>
        <p:spPr>
          <a:xfrm>
            <a:off x="3025422" y="677333"/>
            <a:ext cx="7780303" cy="9076268"/>
          </a:xfrm>
          <a:prstGeom prst="rect">
            <a:avLst/>
          </a:prstGeom>
          <a:ln w="12700">
            <a:miter lim="400000"/>
          </a:ln>
        </p:spPr>
      </p:pic>
      <p:sp>
        <p:nvSpPr>
          <p:cNvPr id="293" name="From Arctur(2004)"/>
          <p:cNvSpPr txBox="1"/>
          <p:nvPr/>
        </p:nvSpPr>
        <p:spPr>
          <a:xfrm>
            <a:off x="-1" y="9194502"/>
            <a:ext cx="2815451" cy="3370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700"/>
              </a:spcBef>
              <a:defRPr sz="1600"/>
            </a:lvl1pPr>
          </a:lstStyle>
          <a:p>
            <a:pPr/>
            <a:r>
              <a:t>From Arctur(2004)</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Feature Dataset"/>
          <p:cNvSpPr txBox="1"/>
          <p:nvPr>
            <p:ph type="title"/>
          </p:nvPr>
        </p:nvSpPr>
        <p:spPr>
          <a:prstGeom prst="rect">
            <a:avLst/>
          </a:prstGeom>
        </p:spPr>
        <p:txBody>
          <a:bodyPr/>
          <a:lstStyle/>
          <a:p>
            <a:pPr/>
            <a:r>
              <a:t>Feature Dataset</a:t>
            </a:r>
          </a:p>
        </p:txBody>
      </p:sp>
      <p:sp>
        <p:nvSpPr>
          <p:cNvPr id="296" name="Contains spatially related features…"/>
          <p:cNvSpPr txBox="1"/>
          <p:nvPr>
            <p:ph type="body" sz="half" idx="1"/>
          </p:nvPr>
        </p:nvSpPr>
        <p:spPr>
          <a:prstGeom prst="rect">
            <a:avLst/>
          </a:prstGeom>
        </p:spPr>
        <p:txBody>
          <a:bodyPr/>
          <a:lstStyle/>
          <a:p>
            <a:pPr/>
            <a:r>
              <a:t>Contains spatially related features </a:t>
            </a:r>
          </a:p>
          <a:p>
            <a:pPr/>
            <a:r>
              <a:t>A logical organization container</a:t>
            </a:r>
          </a:p>
        </p:txBody>
      </p:sp>
      <p:pic>
        <p:nvPicPr>
          <p:cNvPr id="297" name="image4.png" descr="image4.png"/>
          <p:cNvPicPr>
            <a:picLocks noChangeAspect="1"/>
          </p:cNvPicPr>
          <p:nvPr/>
        </p:nvPicPr>
        <p:blipFill>
          <a:blip r:embed="rId3">
            <a:extLst/>
          </a:blip>
          <a:stretch>
            <a:fillRect/>
          </a:stretch>
        </p:blipFill>
        <p:spPr>
          <a:xfrm>
            <a:off x="517031" y="585469"/>
            <a:ext cx="1562383" cy="1381762"/>
          </a:xfrm>
          <a:prstGeom prst="rect">
            <a:avLst/>
          </a:prstGeom>
          <a:ln w="12700">
            <a:miter lim="400000"/>
          </a:ln>
        </p:spPr>
      </p:pic>
      <p:pic>
        <p:nvPicPr>
          <p:cNvPr id="298" name="image5.png" descr="image5.png"/>
          <p:cNvPicPr>
            <a:picLocks noChangeAspect="1"/>
          </p:cNvPicPr>
          <p:nvPr/>
        </p:nvPicPr>
        <p:blipFill>
          <a:blip r:embed="rId4">
            <a:extLst/>
          </a:blip>
          <a:stretch>
            <a:fillRect/>
          </a:stretch>
        </p:blipFill>
        <p:spPr>
          <a:xfrm>
            <a:off x="7443892" y="2327769"/>
            <a:ext cx="4009815" cy="663109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Thematic Map…"/>
          <p:cNvSpPr txBox="1"/>
          <p:nvPr>
            <p:ph type="body" sz="half" idx="1"/>
          </p:nvPr>
        </p:nvSpPr>
        <p:spPr>
          <a:xfrm>
            <a:off x="1578292" y="-151942"/>
            <a:ext cx="9848216" cy="2869284"/>
          </a:xfrm>
          <a:prstGeom prst="rect">
            <a:avLst/>
          </a:prstGeom>
        </p:spPr>
        <p:txBody>
          <a:bodyPr/>
          <a:lstStyle/>
          <a:p>
            <a:pPr marL="0" indent="0" defTabSz="543305">
              <a:spcBef>
                <a:spcPts val="2200"/>
              </a:spcBef>
              <a:buClrTx/>
              <a:buSzTx/>
              <a:buNone/>
              <a:defRPr sz="5208">
                <a:effectLst>
                  <a:outerShdw sx="100000" sy="100000" kx="0" ky="0" algn="b" rotWithShape="0" blurRad="47244" dist="23622" dir="5400000">
                    <a:srgbClr val="000000"/>
                  </a:outerShdw>
                </a:effectLst>
              </a:defRPr>
            </a:pPr>
            <a:r>
              <a:t>Thematic Map</a:t>
            </a:r>
          </a:p>
          <a:p>
            <a:pPr marL="0" indent="0" defTabSz="543305">
              <a:spcBef>
                <a:spcPts val="1700"/>
              </a:spcBef>
              <a:buClrTx/>
              <a:buSzPct val="100000"/>
              <a:buChar char="-"/>
              <a:defRPr sz="4092">
                <a:effectLst>
                  <a:outerShdw sx="100000" sy="100000" kx="0" ky="0" algn="b" rotWithShape="0" blurRad="47244" dist="23622" dir="5400000">
                    <a:srgbClr val="000000"/>
                  </a:outerShdw>
                </a:effectLst>
              </a:defRPr>
            </a:pPr>
            <a:r>
              <a:t>Distributions of a single attribute</a:t>
            </a:r>
          </a:p>
          <a:p>
            <a:pPr marL="0" indent="0" defTabSz="543305">
              <a:spcBef>
                <a:spcPts val="1700"/>
              </a:spcBef>
              <a:buClrTx/>
              <a:buSzPct val="100000"/>
              <a:buChar char="-"/>
              <a:defRPr sz="4092">
                <a:effectLst>
                  <a:outerShdw sx="100000" sy="100000" kx="0" ky="0" algn="b" rotWithShape="0" blurRad="47244" dist="23622" dir="5400000">
                    <a:srgbClr val="000000"/>
                  </a:outerShdw>
                </a:effectLst>
              </a:defRPr>
            </a:pPr>
            <a:r>
              <a:t> Relationships among several attributes</a:t>
            </a:r>
          </a:p>
        </p:txBody>
      </p:sp>
      <p:sp>
        <p:nvSpPr>
          <p:cNvPr id="177" name="© 2013 B. Tomaszewski"/>
          <p:cNvSpPr txBox="1"/>
          <p:nvPr/>
        </p:nvSpPr>
        <p:spPr>
          <a:xfrm>
            <a:off x="2389332" y="8839657"/>
            <a:ext cx="2626844" cy="3870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 2013 B. Tomaszewski</a:t>
            </a:r>
          </a:p>
        </p:txBody>
      </p:sp>
      <p:pic>
        <p:nvPicPr>
          <p:cNvPr id="178" name="C:\RIT\Dissertation\presentations\CRC_Press_Book\chapters\chapter_2\C2_Figures\Figure_2_21_thematic_map_example_2012_elections.png" descr="C:\RIT\Dissertation\presentations\CRC_Press_Book\chapters\chapter_2\C2_Figures\Figure_2_21_thematic_map_example_2012_elections.png"/>
          <p:cNvPicPr>
            <a:picLocks noChangeAspect="1"/>
          </p:cNvPicPr>
          <p:nvPr/>
        </p:nvPicPr>
        <p:blipFill>
          <a:blip r:embed="rId2">
            <a:extLst/>
          </a:blip>
          <a:srcRect l="2391" t="3094" r="3478" b="8864"/>
          <a:stretch>
            <a:fillRect/>
          </a:stretch>
        </p:blipFill>
        <p:spPr>
          <a:xfrm>
            <a:off x="2354460" y="2780109"/>
            <a:ext cx="8295697" cy="5996659"/>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Feature Class"/>
          <p:cNvSpPr txBox="1"/>
          <p:nvPr>
            <p:ph type="title"/>
          </p:nvPr>
        </p:nvSpPr>
        <p:spPr>
          <a:prstGeom prst="rect">
            <a:avLst/>
          </a:prstGeom>
        </p:spPr>
        <p:txBody>
          <a:bodyPr/>
          <a:lstStyle>
            <a:lvl1pPr>
              <a:defRPr sz="5600"/>
            </a:lvl1pPr>
          </a:lstStyle>
          <a:p>
            <a:pPr/>
            <a:r>
              <a:t>Feature Class</a:t>
            </a:r>
          </a:p>
        </p:txBody>
      </p:sp>
      <p:sp>
        <p:nvSpPr>
          <p:cNvPr id="303" name="The primary storage for spatial data…"/>
          <p:cNvSpPr txBox="1"/>
          <p:nvPr>
            <p:ph type="body" sz="half" idx="1"/>
          </p:nvPr>
        </p:nvSpPr>
        <p:spPr>
          <a:prstGeom prst="rect">
            <a:avLst/>
          </a:prstGeom>
        </p:spPr>
        <p:txBody>
          <a:bodyPr/>
          <a:lstStyle/>
          <a:p>
            <a:pPr/>
            <a:r>
              <a:t>The primary storage for spatial data</a:t>
            </a:r>
          </a:p>
          <a:p>
            <a:pPr/>
            <a:r>
              <a:t>Standalone and part of feature dataset</a:t>
            </a:r>
          </a:p>
        </p:txBody>
      </p:sp>
      <p:pic>
        <p:nvPicPr>
          <p:cNvPr id="304" name="image6.png" descr="image6.png"/>
          <p:cNvPicPr>
            <a:picLocks noChangeAspect="1"/>
          </p:cNvPicPr>
          <p:nvPr/>
        </p:nvPicPr>
        <p:blipFill>
          <a:blip r:embed="rId3">
            <a:extLst/>
          </a:blip>
          <a:stretch>
            <a:fillRect/>
          </a:stretch>
        </p:blipFill>
        <p:spPr>
          <a:xfrm>
            <a:off x="6961857" y="2744329"/>
            <a:ext cx="4973886" cy="6093742"/>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Querying and Selecting Data"/>
          <p:cNvSpPr txBox="1"/>
          <p:nvPr>
            <p:ph type="title"/>
          </p:nvPr>
        </p:nvSpPr>
        <p:spPr>
          <a:prstGeom prst="rect">
            <a:avLst/>
          </a:prstGeom>
        </p:spPr>
        <p:txBody>
          <a:bodyPr/>
          <a:lstStyle/>
          <a:p>
            <a:pPr/>
            <a:r>
              <a:t>Querying and Selecting Data</a:t>
            </a:r>
          </a:p>
        </p:txBody>
      </p:sp>
      <p:sp>
        <p:nvSpPr>
          <p:cNvPr id="309" name="Query – ask a question…"/>
          <p:cNvSpPr txBox="1"/>
          <p:nvPr>
            <p:ph type="body" idx="1"/>
          </p:nvPr>
        </p:nvSpPr>
        <p:spPr>
          <a:prstGeom prst="rect">
            <a:avLst/>
          </a:prstGeom>
        </p:spPr>
        <p:txBody>
          <a:bodyPr/>
          <a:lstStyle/>
          <a:p>
            <a:pPr marL="365759" indent="-365759" defTabSz="525779">
              <a:spcBef>
                <a:spcPts val="3700"/>
              </a:spcBef>
              <a:defRPr sz="3059">
                <a:effectLst>
                  <a:outerShdw sx="100000" sy="100000" kx="0" ky="0" algn="b" rotWithShape="0" blurRad="45720" dist="22860" dir="5400000">
                    <a:srgbClr val="000000"/>
                  </a:outerShdw>
                </a:effectLst>
              </a:defRPr>
            </a:pPr>
            <a:r>
              <a:t>Query – ask a question</a:t>
            </a:r>
          </a:p>
          <a:p>
            <a:pPr marL="365759" indent="-365759" defTabSz="525779">
              <a:spcBef>
                <a:spcPts val="3700"/>
              </a:spcBef>
              <a:defRPr sz="3059">
                <a:effectLst>
                  <a:outerShdw sx="100000" sy="100000" kx="0" ky="0" algn="b" rotWithShape="0" blurRad="45720" dist="22860" dir="5400000">
                    <a:srgbClr val="000000"/>
                  </a:outerShdw>
                </a:effectLst>
              </a:defRPr>
            </a:pPr>
            <a:r>
              <a:t>Many ways to query data in ArcMap</a:t>
            </a:r>
          </a:p>
          <a:p>
            <a:pPr lvl="1" marL="731519" indent="-365759" defTabSz="525779">
              <a:spcBef>
                <a:spcPts val="3700"/>
              </a:spcBef>
              <a:defRPr sz="3059">
                <a:effectLst>
                  <a:outerShdw sx="100000" sy="100000" kx="0" ky="0" algn="b" rotWithShape="0" blurRad="45720" dist="22860" dir="5400000">
                    <a:srgbClr val="000000"/>
                  </a:outerShdw>
                </a:effectLst>
              </a:defRPr>
            </a:pPr>
            <a:r>
              <a:t>Identify tool</a:t>
            </a:r>
          </a:p>
          <a:p>
            <a:pPr lvl="1" marL="731519" indent="-365759" defTabSz="525779">
              <a:spcBef>
                <a:spcPts val="3700"/>
              </a:spcBef>
              <a:defRPr sz="3059">
                <a:effectLst>
                  <a:outerShdw sx="100000" sy="100000" kx="0" ky="0" algn="b" rotWithShape="0" blurRad="45720" dist="22860" dir="5400000">
                    <a:srgbClr val="000000"/>
                  </a:outerShdw>
                </a:effectLst>
              </a:defRPr>
            </a:pPr>
            <a:r>
              <a:t>Using a graphic</a:t>
            </a:r>
          </a:p>
          <a:p>
            <a:pPr lvl="1" marL="731519" indent="-365759" defTabSz="525779">
              <a:spcBef>
                <a:spcPts val="3700"/>
              </a:spcBef>
              <a:defRPr sz="3059">
                <a:effectLst>
                  <a:outerShdw sx="100000" sy="100000" kx="0" ky="0" algn="b" rotWithShape="0" blurRad="45720" dist="22860" dir="5400000">
                    <a:srgbClr val="000000"/>
                  </a:outerShdw>
                </a:effectLst>
              </a:defRPr>
            </a:pPr>
            <a:r>
              <a:t>Select by Location</a:t>
            </a:r>
          </a:p>
          <a:p>
            <a:pPr lvl="1" marL="731519" indent="-365759" defTabSz="525779">
              <a:spcBef>
                <a:spcPts val="3700"/>
              </a:spcBef>
              <a:defRPr sz="3059">
                <a:effectLst>
                  <a:outerShdw sx="100000" sy="100000" kx="0" ky="0" algn="b" rotWithShape="0" blurRad="45720" dist="22860" dir="5400000">
                    <a:srgbClr val="000000"/>
                  </a:outerShdw>
                </a:effectLst>
              </a:defRPr>
            </a:pPr>
            <a:r>
              <a:t>Select by Attribute</a:t>
            </a:r>
          </a:p>
          <a:p>
            <a:pPr lvl="1" marL="731519" indent="-365759" defTabSz="525779">
              <a:spcBef>
                <a:spcPts val="3700"/>
              </a:spcBef>
              <a:defRPr sz="3059">
                <a:effectLst>
                  <a:outerShdw sx="100000" sy="100000" kx="0" ky="0" algn="b" rotWithShape="0" blurRad="45720" dist="22860" dir="5400000">
                    <a:srgbClr val="000000"/>
                  </a:outerShdw>
                </a:effectLst>
              </a:defRPr>
            </a:pPr>
            <a:r>
              <a:t>Find tool</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Query Basics"/>
          <p:cNvSpPr txBox="1"/>
          <p:nvPr>
            <p:ph type="title"/>
          </p:nvPr>
        </p:nvSpPr>
        <p:spPr>
          <a:prstGeom prst="rect">
            <a:avLst/>
          </a:prstGeom>
        </p:spPr>
        <p:txBody>
          <a:bodyPr/>
          <a:lstStyle>
            <a:lvl1pPr>
              <a:defRPr sz="5600"/>
            </a:lvl1pPr>
          </a:lstStyle>
          <a:p>
            <a:pPr/>
            <a:r>
              <a:t>Query Basics</a:t>
            </a:r>
          </a:p>
        </p:txBody>
      </p:sp>
      <p:sp>
        <p:nvSpPr>
          <p:cNvPr id="312" name="SELECT * FROM US_STATES WHERE STATE = ‘Alaska’"/>
          <p:cNvSpPr txBox="1"/>
          <p:nvPr>
            <p:ph type="body" idx="1"/>
          </p:nvPr>
        </p:nvSpPr>
        <p:spPr>
          <a:xfrm>
            <a:off x="762000" y="1695450"/>
            <a:ext cx="11480800" cy="6362700"/>
          </a:xfrm>
          <a:prstGeom prst="rect">
            <a:avLst/>
          </a:prstGeom>
        </p:spPr>
        <p:txBody>
          <a:bodyPr/>
          <a:lstStyle>
            <a:lvl1pPr marL="342900" indent="-342900">
              <a:lnSpc>
                <a:spcPct val="90000"/>
              </a:lnSpc>
              <a:spcBef>
                <a:spcPts val="600"/>
              </a:spcBef>
              <a:buSzTx/>
              <a:buNone/>
              <a:defRPr sz="3800"/>
            </a:lvl1pPr>
          </a:lstStyle>
          <a:p>
            <a:pPr/>
            <a:r>
              <a:t>	SELECT * FROM US_STATES WHERE STATE = ‘Alaska’</a:t>
            </a:r>
          </a:p>
        </p:txBody>
      </p:sp>
      <p:sp>
        <p:nvSpPr>
          <p:cNvPr id="313" name="Line"/>
          <p:cNvSpPr/>
          <p:nvPr/>
        </p:nvSpPr>
        <p:spPr>
          <a:xfrm rot="5400000">
            <a:off x="3478106" y="667174"/>
            <a:ext cx="717976" cy="62427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0794"/>
                  <a:pt x="10800" y="19800"/>
                </a:cubicBezTo>
                <a:lnTo>
                  <a:pt x="10800" y="12600"/>
                </a:lnTo>
                <a:cubicBezTo>
                  <a:pt x="10800" y="11606"/>
                  <a:pt x="5965" y="10800"/>
                  <a:pt x="0" y="10800"/>
                </a:cubicBezTo>
                <a:cubicBezTo>
                  <a:pt x="5965" y="10800"/>
                  <a:pt x="10800" y="9994"/>
                  <a:pt x="10800" y="9000"/>
                </a:cubicBezTo>
                <a:lnTo>
                  <a:pt x="10800" y="1800"/>
                </a:lnTo>
                <a:cubicBezTo>
                  <a:pt x="10800" y="806"/>
                  <a:pt x="15635" y="0"/>
                  <a:pt x="21600" y="0"/>
                </a:cubicBezTo>
              </a:path>
            </a:pathLst>
          </a:custGeom>
          <a:ln w="12700">
            <a:solidFill>
              <a:schemeClr val="accent5"/>
            </a:solidFill>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314" name="“give me everything from the table US_STATES”"/>
          <p:cNvSpPr txBox="1"/>
          <p:nvPr/>
        </p:nvSpPr>
        <p:spPr>
          <a:xfrm>
            <a:off x="1141306" y="2202796"/>
            <a:ext cx="5391575" cy="1130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400"/>
              </a:spcBef>
              <a:defRPr sz="3400"/>
            </a:lvl1pPr>
          </a:lstStyle>
          <a:p>
            <a:pPr/>
            <a:r>
              <a:t>“give me everything from the table US_STATES”</a:t>
            </a:r>
          </a:p>
        </p:txBody>
      </p:sp>
      <p:sp>
        <p:nvSpPr>
          <p:cNvPr id="315" name="Line"/>
          <p:cNvSpPr/>
          <p:nvPr/>
        </p:nvSpPr>
        <p:spPr>
          <a:xfrm rot="5400000">
            <a:off x="9358489" y="1099539"/>
            <a:ext cx="717976" cy="53238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0794"/>
                  <a:pt x="10800" y="19800"/>
                </a:cubicBezTo>
                <a:lnTo>
                  <a:pt x="10800" y="12600"/>
                </a:lnTo>
                <a:cubicBezTo>
                  <a:pt x="10800" y="11606"/>
                  <a:pt x="5965" y="10800"/>
                  <a:pt x="0" y="10800"/>
                </a:cubicBezTo>
                <a:cubicBezTo>
                  <a:pt x="5965" y="10800"/>
                  <a:pt x="10800" y="9994"/>
                  <a:pt x="10800" y="9000"/>
                </a:cubicBezTo>
                <a:lnTo>
                  <a:pt x="10800" y="1800"/>
                </a:lnTo>
                <a:cubicBezTo>
                  <a:pt x="10800" y="806"/>
                  <a:pt x="15635" y="0"/>
                  <a:pt x="21600" y="0"/>
                </a:cubicBezTo>
              </a:path>
            </a:pathLst>
          </a:custGeom>
          <a:ln w="12700">
            <a:solidFill>
              <a:schemeClr val="accent5"/>
            </a:solidFill>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316" name="“where the value of the STATE column is equal to the value ‘Alaska’”"/>
          <p:cNvSpPr txBox="1"/>
          <p:nvPr/>
        </p:nvSpPr>
        <p:spPr>
          <a:xfrm>
            <a:off x="7021690" y="1788917"/>
            <a:ext cx="5391574" cy="16511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400"/>
              </a:spcBef>
              <a:defRPr sz="3400"/>
            </a:lvl1pPr>
          </a:lstStyle>
          <a:p>
            <a:pPr/>
            <a:r>
              <a:t>“where the value of the STATE column is equal to the value ‘Alaska’”</a:t>
            </a:r>
          </a:p>
        </p:txBody>
      </p:sp>
      <p:pic>
        <p:nvPicPr>
          <p:cNvPr id="317" name="image7.png" descr="image7.png"/>
          <p:cNvPicPr>
            <a:picLocks noChangeAspect="1"/>
          </p:cNvPicPr>
          <p:nvPr/>
        </p:nvPicPr>
        <p:blipFill>
          <a:blip r:embed="rId2">
            <a:extLst/>
          </a:blip>
          <a:stretch>
            <a:fillRect/>
          </a:stretch>
        </p:blipFill>
        <p:spPr>
          <a:xfrm>
            <a:off x="1117600" y="5493174"/>
            <a:ext cx="10390295" cy="3156374"/>
          </a:xfrm>
          <a:prstGeom prst="rect">
            <a:avLst/>
          </a:prstGeom>
          <a:ln w="12700">
            <a:miter lim="400000"/>
          </a:ln>
        </p:spPr>
      </p:pic>
      <p:sp>
        <p:nvSpPr>
          <p:cNvPr id="318" name="Line"/>
          <p:cNvSpPr/>
          <p:nvPr/>
        </p:nvSpPr>
        <p:spPr>
          <a:xfrm flipH="1">
            <a:off x="5965049" y="4716498"/>
            <a:ext cx="3276037" cy="1196623"/>
          </a:xfrm>
          <a:prstGeom prst="line">
            <a:avLst/>
          </a:prstGeom>
          <a:ln w="38100">
            <a:solidFill>
              <a:schemeClr val="accent5"/>
            </a:solidFill>
            <a:miter lim="400000"/>
            <a:tailEnd type="triangle"/>
          </a:ln>
        </p:spPr>
        <p:txBody>
          <a:bodyPr lIns="50800" tIns="50800" rIns="50800" bIns="50800" anchor="ctr"/>
          <a:lstStyle/>
          <a:p>
            <a:pPr algn="l" defTabSz="457200">
              <a:defRPr sz="1600">
                <a:solidFill>
                  <a:srgbClr val="000000"/>
                </a:solidFill>
                <a:effectLst/>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QL"/>
          <p:cNvSpPr txBox="1"/>
          <p:nvPr>
            <p:ph type="title"/>
          </p:nvPr>
        </p:nvSpPr>
        <p:spPr>
          <a:prstGeom prst="rect">
            <a:avLst/>
          </a:prstGeom>
        </p:spPr>
        <p:txBody>
          <a:bodyPr/>
          <a:lstStyle/>
          <a:p>
            <a:pPr/>
            <a:r>
              <a:t>SQL</a:t>
            </a:r>
          </a:p>
        </p:txBody>
      </p:sp>
      <p:sp>
        <p:nvSpPr>
          <p:cNvPr id="321" name="Structured Query Language…"/>
          <p:cNvSpPr txBox="1"/>
          <p:nvPr>
            <p:ph type="body" sz="quarter" idx="1"/>
          </p:nvPr>
        </p:nvSpPr>
        <p:spPr>
          <a:xfrm>
            <a:off x="8050265" y="1695450"/>
            <a:ext cx="3975789" cy="6362700"/>
          </a:xfrm>
          <a:prstGeom prst="rect">
            <a:avLst/>
          </a:prstGeom>
        </p:spPr>
        <p:txBody>
          <a:bodyPr/>
          <a:lstStyle/>
          <a:p>
            <a:pPr>
              <a:lnSpc>
                <a:spcPct val="80000"/>
              </a:lnSpc>
              <a:spcBef>
                <a:spcPts val="500"/>
              </a:spcBef>
            </a:pPr>
            <a:r>
              <a:t>Structured Query Language</a:t>
            </a:r>
          </a:p>
          <a:p>
            <a:pPr>
              <a:lnSpc>
                <a:spcPct val="80000"/>
              </a:lnSpc>
              <a:spcBef>
                <a:spcPts val="500"/>
              </a:spcBef>
            </a:pPr>
            <a:r>
              <a:t>Used Implicitly and Explicitly in ArcGIS</a:t>
            </a:r>
          </a:p>
          <a:p>
            <a:pPr>
              <a:lnSpc>
                <a:spcPct val="80000"/>
              </a:lnSpc>
              <a:spcBef>
                <a:spcPts val="500"/>
              </a:spcBef>
            </a:pPr>
            <a:r>
              <a:t>Combine tables, fields, operators, much more..</a:t>
            </a:r>
          </a:p>
        </p:txBody>
      </p:sp>
      <p:pic>
        <p:nvPicPr>
          <p:cNvPr id="322" name="image8.png" descr="image8.png"/>
          <p:cNvPicPr>
            <a:picLocks noChangeAspect="1"/>
          </p:cNvPicPr>
          <p:nvPr/>
        </p:nvPicPr>
        <p:blipFill>
          <a:blip r:embed="rId2">
            <a:extLst/>
          </a:blip>
          <a:srcRect l="12500" t="73454" r="64999" b="10051"/>
          <a:stretch>
            <a:fillRect/>
          </a:stretch>
        </p:blipFill>
        <p:spPr>
          <a:xfrm>
            <a:off x="7938346" y="7233919"/>
            <a:ext cx="4632961" cy="2059094"/>
          </a:xfrm>
          <a:prstGeom prst="rect">
            <a:avLst/>
          </a:prstGeom>
          <a:ln w="12700">
            <a:miter lim="400000"/>
          </a:ln>
        </p:spPr>
      </p:pic>
      <p:pic>
        <p:nvPicPr>
          <p:cNvPr id="323" name="image9.png" descr="image9.png"/>
          <p:cNvPicPr>
            <a:picLocks noChangeAspect="1"/>
          </p:cNvPicPr>
          <p:nvPr/>
        </p:nvPicPr>
        <p:blipFill>
          <a:blip r:embed="rId3">
            <a:extLst/>
          </a:blip>
          <a:srcRect l="12500" t="30154" r="49373" b="31957"/>
          <a:stretch>
            <a:fillRect/>
          </a:stretch>
        </p:blipFill>
        <p:spPr>
          <a:xfrm>
            <a:off x="243839" y="3115733"/>
            <a:ext cx="7689993" cy="4632961"/>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QL WHERE Operators"/>
          <p:cNvSpPr txBox="1"/>
          <p:nvPr>
            <p:ph type="title"/>
          </p:nvPr>
        </p:nvSpPr>
        <p:spPr>
          <a:prstGeom prst="rect">
            <a:avLst/>
          </a:prstGeom>
        </p:spPr>
        <p:txBody>
          <a:bodyPr/>
          <a:lstStyle/>
          <a:p>
            <a:pPr/>
            <a:r>
              <a:t>SQL WHERE Operators </a:t>
            </a:r>
          </a:p>
        </p:txBody>
      </p:sp>
      <p:pic>
        <p:nvPicPr>
          <p:cNvPr id="326" name="image10.png" descr="image10.png"/>
          <p:cNvPicPr>
            <a:picLocks noChangeAspect="1"/>
          </p:cNvPicPr>
          <p:nvPr/>
        </p:nvPicPr>
        <p:blipFill>
          <a:blip r:embed="rId2">
            <a:extLst/>
          </a:blip>
          <a:srcRect l="0" t="2443" r="0" b="6443"/>
          <a:stretch>
            <a:fillRect/>
          </a:stretch>
        </p:blipFill>
        <p:spPr>
          <a:xfrm>
            <a:off x="3400226" y="1897856"/>
            <a:ext cx="6204375" cy="7405512"/>
          </a:xfrm>
          <a:prstGeom prst="rect">
            <a:avLst/>
          </a:prstGeom>
          <a:ln w="12700">
            <a:miter lim="400000"/>
          </a:ln>
        </p:spPr>
      </p:pic>
      <p:sp>
        <p:nvSpPr>
          <p:cNvPr id="327" name="http://iuiedocs.oes.indiana.edu/images/operators.png"/>
          <p:cNvSpPr txBox="1"/>
          <p:nvPr/>
        </p:nvSpPr>
        <p:spPr>
          <a:xfrm>
            <a:off x="3585549" y="8765523"/>
            <a:ext cx="5169917" cy="33700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a:r>
              <a:t>http://iuiedocs.oes.indiana.edu/images/operators.png</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patial Operators for Querying"/>
          <p:cNvSpPr txBox="1"/>
          <p:nvPr>
            <p:ph type="title"/>
          </p:nvPr>
        </p:nvSpPr>
        <p:spPr>
          <a:xfrm>
            <a:off x="762000" y="241300"/>
            <a:ext cx="11480800" cy="1039218"/>
          </a:xfrm>
          <a:prstGeom prst="rect">
            <a:avLst/>
          </a:prstGeom>
        </p:spPr>
        <p:txBody>
          <a:bodyPr/>
          <a:lstStyle>
            <a:lvl1pPr defTabSz="560831">
              <a:defRPr sz="6144">
                <a:effectLst>
                  <a:outerShdw sx="100000" sy="100000" kx="0" ky="0" algn="b" rotWithShape="0" blurRad="48768" dist="24384" dir="5400000">
                    <a:srgbClr val="000000"/>
                  </a:outerShdw>
                </a:effectLst>
              </a:defRPr>
            </a:lvl1pPr>
          </a:lstStyle>
          <a:p>
            <a:pPr/>
            <a:r>
              <a:t>Spatial Operators for Querying</a:t>
            </a:r>
          </a:p>
        </p:txBody>
      </p:sp>
      <p:pic>
        <p:nvPicPr>
          <p:cNvPr id="330" name="image11.png" descr="image11.png"/>
          <p:cNvPicPr>
            <a:picLocks noChangeAspect="1"/>
          </p:cNvPicPr>
          <p:nvPr/>
        </p:nvPicPr>
        <p:blipFill>
          <a:blip r:embed="rId2">
            <a:extLst/>
          </a:blip>
          <a:stretch>
            <a:fillRect/>
          </a:stretch>
        </p:blipFill>
        <p:spPr>
          <a:xfrm>
            <a:off x="232551" y="1336604"/>
            <a:ext cx="6730436" cy="5296748"/>
          </a:xfrm>
          <a:prstGeom prst="rect">
            <a:avLst/>
          </a:prstGeom>
          <a:ln w="12700">
            <a:miter lim="400000"/>
          </a:ln>
        </p:spPr>
      </p:pic>
      <p:sp>
        <p:nvSpPr>
          <p:cNvPr id="331" name="http://www.stanford.edu/dept/itss/docs/oracle/10g/appdev.101/b10826/top_rel.gif"/>
          <p:cNvSpPr txBox="1"/>
          <p:nvPr/>
        </p:nvSpPr>
        <p:spPr>
          <a:xfrm>
            <a:off x="448580" y="6689437"/>
            <a:ext cx="6860566" cy="3123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00"/>
            </a:lvl1pPr>
          </a:lstStyle>
          <a:p>
            <a:pPr/>
            <a:r>
              <a:t>http://www.stanford.edu/dept/itss/docs/oracle/10g/appdev.101/b10826/top_rel.gif</a:t>
            </a:r>
          </a:p>
        </p:txBody>
      </p:sp>
      <p:sp>
        <p:nvSpPr>
          <p:cNvPr id="332" name="Non-exhaustive list…"/>
          <p:cNvSpPr txBox="1"/>
          <p:nvPr/>
        </p:nvSpPr>
        <p:spPr>
          <a:xfrm>
            <a:off x="188877" y="7057865"/>
            <a:ext cx="12627046" cy="25376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1400"/>
              </a:spcBef>
              <a:defRPr sz="3400"/>
            </a:pPr>
            <a:r>
              <a:t>Non-exhaustive list</a:t>
            </a:r>
          </a:p>
          <a:p>
            <a:pPr>
              <a:spcBef>
                <a:spcPts val="1400"/>
              </a:spcBef>
              <a:defRPr sz="3400"/>
            </a:pPr>
            <a:r>
              <a:t>See ArcGIS Help Topic “Select By Location dialog” for more info</a:t>
            </a:r>
          </a:p>
          <a:p>
            <a:pPr>
              <a:spcBef>
                <a:spcPts val="1400"/>
              </a:spcBef>
              <a:defRPr sz="3400"/>
            </a:pPr>
            <a:r>
              <a:t>Used as a “spatial” WHERE clause</a:t>
            </a:r>
          </a:p>
        </p:txBody>
      </p:sp>
      <p:pic>
        <p:nvPicPr>
          <p:cNvPr id="333" name="image12.png" descr="image12.png"/>
          <p:cNvPicPr>
            <a:picLocks noChangeAspect="1"/>
          </p:cNvPicPr>
          <p:nvPr/>
        </p:nvPicPr>
        <p:blipFill>
          <a:blip r:embed="rId3">
            <a:extLst/>
          </a:blip>
          <a:srcRect l="29218" t="26409" r="40312" b="19231"/>
          <a:stretch>
            <a:fillRect/>
          </a:stretch>
        </p:blipFill>
        <p:spPr>
          <a:xfrm>
            <a:off x="7306168" y="1307262"/>
            <a:ext cx="4926472" cy="5355450"/>
          </a:xfrm>
          <a:prstGeom prst="rect">
            <a:avLst/>
          </a:prstGeom>
          <a:ln w="12700">
            <a:miter lim="400000"/>
          </a:ln>
        </p:spPr>
      </p:pic>
      <p:sp>
        <p:nvSpPr>
          <p:cNvPr id="334" name="Intersect Example"/>
          <p:cNvSpPr txBox="1"/>
          <p:nvPr/>
        </p:nvSpPr>
        <p:spPr>
          <a:xfrm>
            <a:off x="8800586" y="6627410"/>
            <a:ext cx="2443380" cy="4363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Intersect Example</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Interactive Selection Tool"/>
          <p:cNvSpPr txBox="1"/>
          <p:nvPr>
            <p:ph type="title"/>
          </p:nvPr>
        </p:nvSpPr>
        <p:spPr>
          <a:xfrm>
            <a:off x="762000" y="24553"/>
            <a:ext cx="11480800" cy="2146301"/>
          </a:xfrm>
          <a:prstGeom prst="rect">
            <a:avLst/>
          </a:prstGeom>
        </p:spPr>
        <p:txBody>
          <a:bodyPr/>
          <a:lstStyle/>
          <a:p>
            <a:pPr/>
            <a:r>
              <a:t>Interactive Selection Tool</a:t>
            </a:r>
          </a:p>
        </p:txBody>
      </p:sp>
      <p:pic>
        <p:nvPicPr>
          <p:cNvPr id="337" name="sel" descr="sel"/>
          <p:cNvPicPr>
            <a:picLocks noChangeAspect="1"/>
          </p:cNvPicPr>
          <p:nvPr/>
        </p:nvPicPr>
        <p:blipFill>
          <a:blip r:embed="rId2">
            <a:extLst/>
          </a:blip>
          <a:stretch>
            <a:fillRect/>
          </a:stretch>
        </p:blipFill>
        <p:spPr>
          <a:xfrm>
            <a:off x="216746" y="3251200"/>
            <a:ext cx="8019628" cy="5134187"/>
          </a:xfrm>
          <a:prstGeom prst="rect">
            <a:avLst/>
          </a:prstGeom>
          <a:ln w="12700">
            <a:miter lim="400000"/>
          </a:ln>
        </p:spPr>
      </p:pic>
      <p:sp>
        <p:nvSpPr>
          <p:cNvPr id="338" name="Line"/>
          <p:cNvSpPr/>
          <p:nvPr/>
        </p:nvSpPr>
        <p:spPr>
          <a:xfrm flipV="1">
            <a:off x="3840480" y="3190240"/>
            <a:ext cx="2702561" cy="1076961"/>
          </a:xfrm>
          <a:prstGeom prst="line">
            <a:avLst/>
          </a:prstGeom>
          <a:ln w="50800">
            <a:solidFill>
              <a:srgbClr val="00FFFF"/>
            </a:solidFill>
            <a:tailEnd type="triangle"/>
          </a:ln>
        </p:spPr>
        <p:txBody>
          <a:bodyPr lIns="65023" tIns="65023" rIns="65023" bIns="65023"/>
          <a:lstStyle/>
          <a:p>
            <a:pPr algn="l" defTabSz="457200">
              <a:defRPr sz="1600">
                <a:solidFill>
                  <a:srgbClr val="000000"/>
                </a:solidFill>
                <a:effectLst/>
                <a:latin typeface="Helvetica"/>
                <a:ea typeface="Helvetica"/>
                <a:cs typeface="Helvetica"/>
                <a:sym typeface="Helvetica"/>
              </a:defRPr>
            </a:pPr>
          </a:p>
        </p:txBody>
      </p:sp>
      <p:sp>
        <p:nvSpPr>
          <p:cNvPr id="339" name="Circle"/>
          <p:cNvSpPr/>
          <p:nvPr/>
        </p:nvSpPr>
        <p:spPr>
          <a:xfrm>
            <a:off x="3793066" y="6394026"/>
            <a:ext cx="216748" cy="216748"/>
          </a:xfrm>
          <a:prstGeom prst="ellipse">
            <a:avLst/>
          </a:prstGeom>
          <a:solidFill>
            <a:srgbClr val="00FFFF"/>
          </a:solidFill>
          <a:ln w="12700">
            <a:miter lim="400000"/>
          </a:ln>
        </p:spPr>
        <p:txBody>
          <a:bodyPr lIns="65023" tIns="65023" rIns="65023" bIns="65023" anchor="ctr"/>
          <a:lstStyle/>
          <a:p>
            <a:pPr defTabSz="914400">
              <a:defRPr>
                <a:solidFill>
                  <a:srgbClr val="000000"/>
                </a:solidFill>
                <a:effectLst/>
                <a:latin typeface="Times New Roman"/>
                <a:ea typeface="Times New Roman"/>
                <a:cs typeface="Times New Roman"/>
                <a:sym typeface="Times New Roman"/>
              </a:defRPr>
            </a:pPr>
          </a:p>
        </p:txBody>
      </p:sp>
      <p:sp>
        <p:nvSpPr>
          <p:cNvPr id="340" name="Circle"/>
          <p:cNvSpPr/>
          <p:nvPr/>
        </p:nvSpPr>
        <p:spPr>
          <a:xfrm>
            <a:off x="3576320" y="4226559"/>
            <a:ext cx="216747" cy="216748"/>
          </a:xfrm>
          <a:prstGeom prst="ellipse">
            <a:avLst/>
          </a:prstGeom>
          <a:solidFill>
            <a:srgbClr val="00FFFF"/>
          </a:solidFill>
          <a:ln w="12700">
            <a:miter lim="400000"/>
          </a:ln>
        </p:spPr>
        <p:txBody>
          <a:bodyPr lIns="65023" tIns="65023" rIns="65023" bIns="65023" anchor="ctr"/>
          <a:lstStyle/>
          <a:p>
            <a:pPr defTabSz="914400">
              <a:defRPr>
                <a:solidFill>
                  <a:srgbClr val="000000"/>
                </a:solidFill>
                <a:effectLst/>
                <a:latin typeface="Times New Roman"/>
                <a:ea typeface="Times New Roman"/>
                <a:cs typeface="Times New Roman"/>
                <a:sym typeface="Times New Roman"/>
              </a:defRPr>
            </a:pPr>
          </a:p>
        </p:txBody>
      </p:sp>
      <p:sp>
        <p:nvSpPr>
          <p:cNvPr id="341" name="Line"/>
          <p:cNvSpPr/>
          <p:nvPr/>
        </p:nvSpPr>
        <p:spPr>
          <a:xfrm flipV="1">
            <a:off x="4003040" y="3657600"/>
            <a:ext cx="2519681" cy="2743201"/>
          </a:xfrm>
          <a:prstGeom prst="line">
            <a:avLst/>
          </a:prstGeom>
          <a:ln w="50800">
            <a:solidFill>
              <a:srgbClr val="00FFFF"/>
            </a:solidFill>
            <a:tailEnd type="triangle"/>
          </a:ln>
        </p:spPr>
        <p:txBody>
          <a:bodyPr lIns="65023" tIns="65023" rIns="65023" bIns="65023"/>
          <a:lstStyle/>
          <a:p>
            <a:pPr algn="l" defTabSz="457200">
              <a:defRPr sz="1600">
                <a:solidFill>
                  <a:srgbClr val="000000"/>
                </a:solidFill>
                <a:effectLst/>
                <a:latin typeface="Helvetica"/>
                <a:ea typeface="Helvetica"/>
                <a:cs typeface="Helvetica"/>
                <a:sym typeface="Helvetica"/>
              </a:defRPr>
            </a:pPr>
          </a:p>
        </p:txBody>
      </p:sp>
      <p:sp>
        <p:nvSpPr>
          <p:cNvPr id="342" name="Circle"/>
          <p:cNvSpPr/>
          <p:nvPr/>
        </p:nvSpPr>
        <p:spPr>
          <a:xfrm>
            <a:off x="1300479" y="4660053"/>
            <a:ext cx="216748" cy="216747"/>
          </a:xfrm>
          <a:prstGeom prst="ellipse">
            <a:avLst/>
          </a:prstGeom>
          <a:solidFill>
            <a:srgbClr val="00FFFF"/>
          </a:solidFill>
          <a:ln w="12700">
            <a:miter lim="400000"/>
          </a:ln>
        </p:spPr>
        <p:txBody>
          <a:bodyPr lIns="65023" tIns="65023" rIns="65023" bIns="65023" anchor="ctr"/>
          <a:lstStyle/>
          <a:p>
            <a:pPr defTabSz="914400">
              <a:defRPr>
                <a:solidFill>
                  <a:srgbClr val="000000"/>
                </a:solidFill>
                <a:effectLst/>
                <a:latin typeface="Times New Roman"/>
                <a:ea typeface="Times New Roman"/>
                <a:cs typeface="Times New Roman"/>
                <a:sym typeface="Times New Roman"/>
              </a:defRPr>
            </a:pPr>
          </a:p>
        </p:txBody>
      </p:sp>
      <p:sp>
        <p:nvSpPr>
          <p:cNvPr id="343" name="Line"/>
          <p:cNvSpPr/>
          <p:nvPr/>
        </p:nvSpPr>
        <p:spPr>
          <a:xfrm flipV="1">
            <a:off x="1564640" y="2743200"/>
            <a:ext cx="4958081" cy="1950721"/>
          </a:xfrm>
          <a:prstGeom prst="line">
            <a:avLst/>
          </a:prstGeom>
          <a:ln w="50800">
            <a:solidFill>
              <a:srgbClr val="00FFFF"/>
            </a:solidFill>
            <a:tailEnd type="triangle"/>
          </a:ln>
        </p:spPr>
        <p:txBody>
          <a:bodyPr lIns="65023" tIns="65023" rIns="65023" bIns="65023"/>
          <a:lstStyle/>
          <a:p>
            <a:pPr algn="l" defTabSz="457200">
              <a:defRPr sz="1600">
                <a:solidFill>
                  <a:srgbClr val="000000"/>
                </a:solidFill>
                <a:effectLst/>
                <a:latin typeface="Helvetica"/>
                <a:ea typeface="Helvetica"/>
                <a:cs typeface="Helvetica"/>
                <a:sym typeface="Helvetica"/>
              </a:defRPr>
            </a:pPr>
          </a:p>
        </p:txBody>
      </p:sp>
      <p:pic>
        <p:nvPicPr>
          <p:cNvPr id="344" name="captured" descr="captured"/>
          <p:cNvPicPr>
            <a:picLocks noChangeAspect="1"/>
          </p:cNvPicPr>
          <p:nvPr/>
        </p:nvPicPr>
        <p:blipFill>
          <a:blip r:embed="rId3">
            <a:extLst/>
          </a:blip>
          <a:stretch>
            <a:fillRect/>
          </a:stretch>
        </p:blipFill>
        <p:spPr>
          <a:xfrm>
            <a:off x="6610773" y="1625599"/>
            <a:ext cx="6177281" cy="3650829"/>
          </a:xfrm>
          <a:prstGeom prst="rect">
            <a:avLst/>
          </a:prstGeom>
          <a:ln w="12700">
            <a:miter lim="400000"/>
          </a:ln>
        </p:spPr>
      </p:pic>
      <p:pic>
        <p:nvPicPr>
          <p:cNvPr id="345" name="select features tool" descr="select features tool"/>
          <p:cNvPicPr>
            <a:picLocks noChangeAspect="1"/>
          </p:cNvPicPr>
          <p:nvPr/>
        </p:nvPicPr>
        <p:blipFill>
          <a:blip r:embed="rId4">
            <a:extLst/>
          </a:blip>
          <a:stretch>
            <a:fillRect/>
          </a:stretch>
        </p:blipFill>
        <p:spPr>
          <a:xfrm>
            <a:off x="1246293" y="1824284"/>
            <a:ext cx="1104054" cy="1149210"/>
          </a:xfrm>
          <a:prstGeom prst="rect">
            <a:avLst/>
          </a:prstGeom>
          <a:ln w="12700">
            <a:miter lim="400000"/>
          </a:ln>
        </p:spPr>
      </p:pic>
      <p:pic>
        <p:nvPicPr>
          <p:cNvPr id="346" name="ishot-1409142217101.png" descr="ishot-1409142217101.png"/>
          <p:cNvPicPr>
            <a:picLocks noChangeAspect="1"/>
          </p:cNvPicPr>
          <p:nvPr/>
        </p:nvPicPr>
        <p:blipFill>
          <a:blip r:embed="rId5">
            <a:extLst/>
          </a:blip>
          <a:stretch>
            <a:fillRect/>
          </a:stretch>
        </p:blipFill>
        <p:spPr>
          <a:xfrm>
            <a:off x="5089313" y="7692108"/>
            <a:ext cx="7827226" cy="1713862"/>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Select by Location"/>
          <p:cNvSpPr txBox="1"/>
          <p:nvPr>
            <p:ph type="title"/>
          </p:nvPr>
        </p:nvSpPr>
        <p:spPr>
          <a:prstGeom prst="rect">
            <a:avLst/>
          </a:prstGeom>
        </p:spPr>
        <p:txBody>
          <a:bodyPr/>
          <a:lstStyle/>
          <a:p>
            <a:pPr/>
            <a:r>
              <a:t>Select by Location</a:t>
            </a:r>
          </a:p>
        </p:txBody>
      </p:sp>
      <p:sp>
        <p:nvSpPr>
          <p:cNvPr id="349" name="Uses Spatial Operators"/>
          <p:cNvSpPr txBox="1"/>
          <p:nvPr>
            <p:ph type="body" sz="quarter" idx="1"/>
          </p:nvPr>
        </p:nvSpPr>
        <p:spPr>
          <a:xfrm>
            <a:off x="762000" y="2413000"/>
            <a:ext cx="2710745" cy="6362700"/>
          </a:xfrm>
          <a:prstGeom prst="rect">
            <a:avLst/>
          </a:prstGeom>
        </p:spPr>
        <p:txBody>
          <a:bodyPr/>
          <a:lstStyle/>
          <a:p>
            <a:pPr/>
            <a:r>
              <a:t>Uses Spatial Operators</a:t>
            </a:r>
          </a:p>
        </p:txBody>
      </p:sp>
      <p:pic>
        <p:nvPicPr>
          <p:cNvPr id="350" name="image13.png" descr="image13.png"/>
          <p:cNvPicPr>
            <a:picLocks noChangeAspect="1"/>
          </p:cNvPicPr>
          <p:nvPr/>
        </p:nvPicPr>
        <p:blipFill>
          <a:blip r:embed="rId2">
            <a:extLst/>
          </a:blip>
          <a:stretch>
            <a:fillRect/>
          </a:stretch>
        </p:blipFill>
        <p:spPr>
          <a:xfrm>
            <a:off x="3725333" y="1957069"/>
            <a:ext cx="5554134" cy="7274561"/>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elect by Attribute"/>
          <p:cNvSpPr txBox="1"/>
          <p:nvPr>
            <p:ph type="title"/>
          </p:nvPr>
        </p:nvSpPr>
        <p:spPr>
          <a:prstGeom prst="rect">
            <a:avLst/>
          </a:prstGeom>
        </p:spPr>
        <p:txBody>
          <a:bodyPr/>
          <a:lstStyle/>
          <a:p>
            <a:pPr/>
            <a:r>
              <a:t>Select by Attribute</a:t>
            </a:r>
          </a:p>
        </p:txBody>
      </p:sp>
      <p:sp>
        <p:nvSpPr>
          <p:cNvPr id="353" name="Build the WHERE part of query"/>
          <p:cNvSpPr txBox="1"/>
          <p:nvPr>
            <p:ph type="body" sz="quarter" idx="1"/>
          </p:nvPr>
        </p:nvSpPr>
        <p:spPr>
          <a:xfrm>
            <a:off x="762000" y="2413000"/>
            <a:ext cx="2835346" cy="6362700"/>
          </a:xfrm>
          <a:prstGeom prst="rect">
            <a:avLst/>
          </a:prstGeom>
        </p:spPr>
        <p:txBody>
          <a:bodyPr/>
          <a:lstStyle/>
          <a:p>
            <a:pPr/>
            <a:r>
              <a:t>Build the WHERE part of query</a:t>
            </a:r>
          </a:p>
        </p:txBody>
      </p:sp>
      <p:pic>
        <p:nvPicPr>
          <p:cNvPr id="354" name="image14.png" descr="image14.png"/>
          <p:cNvPicPr>
            <a:picLocks noChangeAspect="1"/>
          </p:cNvPicPr>
          <p:nvPr/>
        </p:nvPicPr>
        <p:blipFill>
          <a:blip r:embed="rId2">
            <a:extLst/>
          </a:blip>
          <a:stretch>
            <a:fillRect/>
          </a:stretch>
        </p:blipFill>
        <p:spPr>
          <a:xfrm>
            <a:off x="4231075" y="2524195"/>
            <a:ext cx="5066455" cy="6922347"/>
          </a:xfrm>
          <a:prstGeom prst="rect">
            <a:avLst/>
          </a:prstGeom>
          <a:ln w="12700">
            <a:miter lim="400000"/>
          </a:ln>
        </p:spPr>
      </p:pic>
      <p:sp>
        <p:nvSpPr>
          <p:cNvPr id="355" name="Line"/>
          <p:cNvSpPr/>
          <p:nvPr/>
        </p:nvSpPr>
        <p:spPr>
          <a:xfrm>
            <a:off x="2578382" y="7082649"/>
            <a:ext cx="1722687" cy="5034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0794"/>
                  <a:pt x="10800" y="19800"/>
                </a:cubicBezTo>
                <a:lnTo>
                  <a:pt x="10800" y="12600"/>
                </a:lnTo>
                <a:cubicBezTo>
                  <a:pt x="10800" y="11606"/>
                  <a:pt x="5965" y="10800"/>
                  <a:pt x="0" y="10800"/>
                </a:cubicBezTo>
                <a:cubicBezTo>
                  <a:pt x="5965" y="10800"/>
                  <a:pt x="10800" y="9994"/>
                  <a:pt x="10800" y="9000"/>
                </a:cubicBezTo>
                <a:lnTo>
                  <a:pt x="10800" y="1800"/>
                </a:lnTo>
                <a:cubicBezTo>
                  <a:pt x="10800" y="806"/>
                  <a:pt x="15635" y="0"/>
                  <a:pt x="21600" y="0"/>
                </a:cubicBezTo>
              </a:path>
            </a:pathLst>
          </a:custGeom>
          <a:ln w="25400">
            <a:solidFill>
              <a:srgbClr val="DB2109"/>
            </a:solidFill>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356" name="Full query being built"/>
          <p:cNvSpPr txBox="1"/>
          <p:nvPr/>
        </p:nvSpPr>
        <p:spPr>
          <a:xfrm>
            <a:off x="1138837" y="6856947"/>
            <a:ext cx="2081672" cy="9548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200"/>
              </a:spcBef>
              <a:defRPr sz="2800"/>
            </a:lvl1pPr>
          </a:lstStyle>
          <a:p>
            <a:pPr/>
            <a:r>
              <a:t>Full query being built</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The Find Tool"/>
          <p:cNvSpPr txBox="1"/>
          <p:nvPr>
            <p:ph type="title"/>
          </p:nvPr>
        </p:nvSpPr>
        <p:spPr>
          <a:prstGeom prst="rect">
            <a:avLst/>
          </a:prstGeom>
        </p:spPr>
        <p:txBody>
          <a:bodyPr/>
          <a:lstStyle/>
          <a:p>
            <a:pPr/>
            <a:r>
              <a:t>The Find Tool</a:t>
            </a:r>
          </a:p>
        </p:txBody>
      </p:sp>
      <p:pic>
        <p:nvPicPr>
          <p:cNvPr id="359" name="find tool" descr="find tool"/>
          <p:cNvPicPr>
            <a:picLocks noChangeAspect="1"/>
          </p:cNvPicPr>
          <p:nvPr/>
        </p:nvPicPr>
        <p:blipFill>
          <a:blip r:embed="rId2">
            <a:extLst/>
          </a:blip>
          <a:stretch>
            <a:fillRect/>
          </a:stretch>
        </p:blipFill>
        <p:spPr>
          <a:xfrm>
            <a:off x="2212622" y="1842346"/>
            <a:ext cx="1314027" cy="1219201"/>
          </a:xfrm>
          <a:prstGeom prst="rect">
            <a:avLst/>
          </a:prstGeom>
          <a:ln w="12700">
            <a:miter lim="400000"/>
          </a:ln>
        </p:spPr>
      </p:pic>
      <p:pic>
        <p:nvPicPr>
          <p:cNvPr id="360" name="find" descr="find"/>
          <p:cNvPicPr>
            <a:picLocks noChangeAspect="1"/>
          </p:cNvPicPr>
          <p:nvPr/>
        </p:nvPicPr>
        <p:blipFill>
          <a:blip r:embed="rId3">
            <a:extLst/>
          </a:blip>
          <a:stretch>
            <a:fillRect/>
          </a:stretch>
        </p:blipFill>
        <p:spPr>
          <a:xfrm>
            <a:off x="4061741" y="2397477"/>
            <a:ext cx="6565619" cy="6457246"/>
          </a:xfrm>
          <a:prstGeom prst="rect">
            <a:avLst/>
          </a:prstGeom>
          <a:ln w="12700">
            <a:miter lim="400000"/>
          </a:ln>
        </p:spPr>
      </p:pic>
      <p:pic>
        <p:nvPicPr>
          <p:cNvPr id="361" name="Tools" descr="Tools"/>
          <p:cNvPicPr>
            <a:picLocks noChangeAspect="1"/>
          </p:cNvPicPr>
          <p:nvPr/>
        </p:nvPicPr>
        <p:blipFill>
          <a:blip r:embed="rId4">
            <a:extLst/>
          </a:blip>
          <a:stretch>
            <a:fillRect/>
          </a:stretch>
        </p:blipFill>
        <p:spPr>
          <a:xfrm>
            <a:off x="11162453" y="758613"/>
            <a:ext cx="1040837" cy="352665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0" name="C:\RIT\Dissertation\presentations\CRC_Press_Book\chapters\chapter_2\C2_Figures\Figure_2_22_thematic_map_example_choropleth.png" descr="C:\RIT\Dissertation\presentations\CRC_Press_Book\chapters\chapter_2\C2_Figures\Figure_2_22_thematic_map_example_choropleth.png"/>
          <p:cNvPicPr>
            <a:picLocks noChangeAspect="1"/>
          </p:cNvPicPr>
          <p:nvPr/>
        </p:nvPicPr>
        <p:blipFill>
          <a:blip r:embed="rId2">
            <a:extLst/>
          </a:blip>
          <a:srcRect l="0" t="17763" r="0" b="22105"/>
          <a:stretch>
            <a:fillRect/>
          </a:stretch>
        </p:blipFill>
        <p:spPr>
          <a:xfrm>
            <a:off x="371565" y="2456460"/>
            <a:ext cx="12037637" cy="5594130"/>
          </a:xfrm>
          <a:prstGeom prst="rect">
            <a:avLst/>
          </a:prstGeom>
          <a:ln w="12700">
            <a:miter lim="400000"/>
          </a:ln>
        </p:spPr>
      </p:pic>
      <p:sp>
        <p:nvSpPr>
          <p:cNvPr id="181" name="© 2013 B. Tomaszewski"/>
          <p:cNvSpPr txBox="1"/>
          <p:nvPr/>
        </p:nvSpPr>
        <p:spPr>
          <a:xfrm>
            <a:off x="436030" y="8178652"/>
            <a:ext cx="2626843" cy="3870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 2013 B. Tomaszewski</a:t>
            </a:r>
          </a:p>
        </p:txBody>
      </p:sp>
      <p:sp>
        <p:nvSpPr>
          <p:cNvPr id="182" name="Choropleth Map"/>
          <p:cNvSpPr txBox="1"/>
          <p:nvPr/>
        </p:nvSpPr>
        <p:spPr>
          <a:xfrm>
            <a:off x="970198" y="324658"/>
            <a:ext cx="10899263" cy="6718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Choropleth Map</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Table Join"/>
          <p:cNvSpPr txBox="1"/>
          <p:nvPr>
            <p:ph type="title"/>
          </p:nvPr>
        </p:nvSpPr>
        <p:spPr>
          <a:xfrm>
            <a:off x="762000" y="-517314"/>
            <a:ext cx="11480800" cy="2146301"/>
          </a:xfrm>
          <a:prstGeom prst="rect">
            <a:avLst/>
          </a:prstGeom>
        </p:spPr>
        <p:txBody>
          <a:bodyPr/>
          <a:lstStyle/>
          <a:p>
            <a:pPr/>
            <a:r>
              <a:t>Table Join</a:t>
            </a:r>
          </a:p>
        </p:txBody>
      </p:sp>
      <p:sp>
        <p:nvSpPr>
          <p:cNvPr id="364" name="“Appending the fields of one table to those of another through an attribute or field common to both tables. A join is usually used to attach more attributes to the attribute table of a geographic layer.”"/>
          <p:cNvSpPr txBox="1"/>
          <p:nvPr/>
        </p:nvSpPr>
        <p:spPr>
          <a:xfrm>
            <a:off x="605084" y="988701"/>
            <a:ext cx="12399717" cy="13866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200"/>
              </a:spcBef>
              <a:defRPr sz="2800"/>
            </a:lvl1pPr>
          </a:lstStyle>
          <a:p>
            <a:pPr/>
            <a:r>
              <a:t>“Appending the fields of one table to those of another through an attribute or field common to both tables. A join is usually used to attach more attributes to the attribute table of a geographic layer.”</a:t>
            </a:r>
          </a:p>
        </p:txBody>
      </p:sp>
      <p:pic>
        <p:nvPicPr>
          <p:cNvPr id="365" name="image15.png" descr="image15.png"/>
          <p:cNvPicPr>
            <a:picLocks noChangeAspect="1"/>
          </p:cNvPicPr>
          <p:nvPr/>
        </p:nvPicPr>
        <p:blipFill>
          <a:blip r:embed="rId3">
            <a:extLst/>
          </a:blip>
          <a:srcRect l="26093" t="40206" r="35938" b="24484"/>
          <a:stretch>
            <a:fillRect/>
          </a:stretch>
        </p:blipFill>
        <p:spPr>
          <a:xfrm>
            <a:off x="1217017" y="2614016"/>
            <a:ext cx="10570916" cy="5960535"/>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9" name="image16.png" descr="image16.png"/>
          <p:cNvPicPr>
            <a:picLocks noChangeAspect="1"/>
          </p:cNvPicPr>
          <p:nvPr/>
        </p:nvPicPr>
        <p:blipFill>
          <a:blip r:embed="rId2">
            <a:extLst/>
          </a:blip>
          <a:srcRect l="26093" t="47681" r="43282" b="22938"/>
          <a:stretch>
            <a:fillRect/>
          </a:stretch>
        </p:blipFill>
        <p:spPr>
          <a:xfrm>
            <a:off x="541866" y="731519"/>
            <a:ext cx="7220375" cy="4199468"/>
          </a:xfrm>
          <a:prstGeom prst="rect">
            <a:avLst/>
          </a:prstGeom>
          <a:ln w="12700">
            <a:miter lim="400000"/>
          </a:ln>
        </p:spPr>
      </p:pic>
      <p:pic>
        <p:nvPicPr>
          <p:cNvPr id="370" name="image16.png" descr="image16.png"/>
          <p:cNvPicPr>
            <a:picLocks noChangeAspect="1"/>
          </p:cNvPicPr>
          <p:nvPr/>
        </p:nvPicPr>
        <p:blipFill>
          <a:blip r:embed="rId2">
            <a:extLst/>
          </a:blip>
          <a:srcRect l="26093" t="9020" r="43282" b="61340"/>
          <a:stretch>
            <a:fillRect/>
          </a:stretch>
        </p:blipFill>
        <p:spPr>
          <a:xfrm>
            <a:off x="5608320" y="4985173"/>
            <a:ext cx="7019432" cy="4118187"/>
          </a:xfrm>
          <a:prstGeom prst="rect">
            <a:avLst/>
          </a:prstGeom>
          <a:ln w="12700">
            <a:miter lim="400000"/>
          </a:ln>
        </p:spPr>
      </p:pic>
      <p:sp>
        <p:nvSpPr>
          <p:cNvPr id="371" name="Join on number"/>
          <p:cNvSpPr txBox="1"/>
          <p:nvPr/>
        </p:nvSpPr>
        <p:spPr>
          <a:xfrm>
            <a:off x="7848035" y="2445589"/>
            <a:ext cx="4334935" cy="7711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900"/>
              </a:spcBef>
              <a:defRPr sz="4400"/>
            </a:lvl1pPr>
          </a:lstStyle>
          <a:p>
            <a:pPr/>
            <a:r>
              <a:t>Join on number</a:t>
            </a:r>
          </a:p>
        </p:txBody>
      </p:sp>
      <p:sp>
        <p:nvSpPr>
          <p:cNvPr id="372" name="Join on string (text)"/>
          <p:cNvSpPr txBox="1"/>
          <p:nvPr/>
        </p:nvSpPr>
        <p:spPr>
          <a:xfrm>
            <a:off x="2113279" y="6315861"/>
            <a:ext cx="3467948" cy="14569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900"/>
              </a:spcBef>
              <a:defRPr sz="4400"/>
            </a:lvl1pPr>
          </a:lstStyle>
          <a:p>
            <a:pPr/>
            <a:r>
              <a:t>Join on string (text)</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4" name="image17.png" descr="image17.png"/>
          <p:cNvPicPr>
            <a:picLocks noChangeAspect="1"/>
          </p:cNvPicPr>
          <p:nvPr/>
        </p:nvPicPr>
        <p:blipFill>
          <a:blip r:embed="rId3">
            <a:extLst/>
          </a:blip>
          <a:stretch>
            <a:fillRect/>
          </a:stretch>
        </p:blipFill>
        <p:spPr>
          <a:xfrm>
            <a:off x="226421" y="649659"/>
            <a:ext cx="10956413" cy="3902021"/>
          </a:xfrm>
          <a:prstGeom prst="rect">
            <a:avLst/>
          </a:prstGeom>
          <a:ln w="12700">
            <a:miter lim="400000"/>
          </a:ln>
        </p:spPr>
      </p:pic>
      <p:pic>
        <p:nvPicPr>
          <p:cNvPr id="375" name="image18.png" descr="image18.png"/>
          <p:cNvPicPr>
            <a:picLocks noChangeAspect="1"/>
          </p:cNvPicPr>
          <p:nvPr/>
        </p:nvPicPr>
        <p:blipFill>
          <a:blip r:embed="rId4">
            <a:extLst/>
          </a:blip>
          <a:stretch>
            <a:fillRect/>
          </a:stretch>
        </p:blipFill>
        <p:spPr>
          <a:xfrm>
            <a:off x="4035359" y="5121608"/>
            <a:ext cx="7423574" cy="3969174"/>
          </a:xfrm>
          <a:prstGeom prst="rect">
            <a:avLst/>
          </a:prstGeom>
          <a:ln w="12700">
            <a:miter lim="400000"/>
          </a:ln>
        </p:spPr>
      </p:pic>
      <p:sp>
        <p:nvSpPr>
          <p:cNvPr id="376" name="One to Many"/>
          <p:cNvSpPr txBox="1"/>
          <p:nvPr/>
        </p:nvSpPr>
        <p:spPr>
          <a:xfrm>
            <a:off x="900980" y="6770292"/>
            <a:ext cx="2966467" cy="67180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One to Many</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Things to Watch For"/>
          <p:cNvSpPr txBox="1"/>
          <p:nvPr>
            <p:ph type="title"/>
          </p:nvPr>
        </p:nvSpPr>
        <p:spPr>
          <a:prstGeom prst="rect">
            <a:avLst/>
          </a:prstGeom>
        </p:spPr>
        <p:txBody>
          <a:bodyPr/>
          <a:lstStyle>
            <a:lvl1pPr>
              <a:defRPr sz="5600"/>
            </a:lvl1pPr>
          </a:lstStyle>
          <a:p>
            <a:pPr/>
            <a:r>
              <a:t>Things to Watch For</a:t>
            </a:r>
          </a:p>
        </p:txBody>
      </p:sp>
      <p:sp>
        <p:nvSpPr>
          <p:cNvPr id="381" name="remove_underscores_from_titles_they_look_funny"/>
          <p:cNvSpPr txBox="1"/>
          <p:nvPr/>
        </p:nvSpPr>
        <p:spPr>
          <a:xfrm>
            <a:off x="745313" y="3191163"/>
            <a:ext cx="7127445" cy="4610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remove_underscores_from_titles_they_look_funny</a:t>
            </a:r>
          </a:p>
        </p:txBody>
      </p:sp>
      <p:pic>
        <p:nvPicPr>
          <p:cNvPr id="382" name="image36.png" descr="image36.png"/>
          <p:cNvPicPr>
            <a:picLocks noChangeAspect="1"/>
          </p:cNvPicPr>
          <p:nvPr/>
        </p:nvPicPr>
        <p:blipFill>
          <a:blip r:embed="rId2">
            <a:extLst/>
          </a:blip>
          <a:srcRect l="0" t="13860" r="6273" b="15648"/>
          <a:stretch>
            <a:fillRect/>
          </a:stretch>
        </p:blipFill>
        <p:spPr>
          <a:xfrm>
            <a:off x="8715022" y="2887698"/>
            <a:ext cx="3980464" cy="1067929"/>
          </a:xfrm>
          <a:prstGeom prst="rect">
            <a:avLst/>
          </a:prstGeom>
          <a:ln w="12700">
            <a:miter lim="400000"/>
          </a:ln>
        </p:spPr>
      </p:pic>
      <p:sp>
        <p:nvSpPr>
          <p:cNvPr id="383" name="round numbers so there aren't as many decimal places"/>
          <p:cNvSpPr txBox="1"/>
          <p:nvPr/>
        </p:nvSpPr>
        <p:spPr>
          <a:xfrm>
            <a:off x="6357902" y="6397035"/>
            <a:ext cx="6136641" cy="8293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vl1pPr>
          </a:lstStyle>
          <a:p>
            <a:pPr/>
            <a:r>
              <a:t>round numbers so there aren't as many decimal places </a:t>
            </a:r>
          </a:p>
        </p:txBody>
      </p:sp>
      <p:pic>
        <p:nvPicPr>
          <p:cNvPr id="384" name="image37.png" descr="image37.png"/>
          <p:cNvPicPr>
            <a:picLocks noChangeAspect="1"/>
          </p:cNvPicPr>
          <p:nvPr/>
        </p:nvPicPr>
        <p:blipFill>
          <a:blip r:embed="rId3">
            <a:extLst/>
          </a:blip>
          <a:srcRect l="3098" t="0" r="3390" b="0"/>
          <a:stretch>
            <a:fillRect/>
          </a:stretch>
        </p:blipFill>
        <p:spPr>
          <a:xfrm>
            <a:off x="374790" y="5159022"/>
            <a:ext cx="5043877" cy="3822418"/>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Things to Watch For"/>
          <p:cNvSpPr txBox="1"/>
          <p:nvPr>
            <p:ph type="title"/>
          </p:nvPr>
        </p:nvSpPr>
        <p:spPr>
          <a:prstGeom prst="rect">
            <a:avLst/>
          </a:prstGeom>
        </p:spPr>
        <p:txBody>
          <a:bodyPr/>
          <a:lstStyle>
            <a:lvl1pPr>
              <a:defRPr sz="5600"/>
            </a:lvl1pPr>
          </a:lstStyle>
          <a:p>
            <a:pPr/>
            <a:r>
              <a:t>Things to Watch For</a:t>
            </a:r>
          </a:p>
        </p:txBody>
      </p:sp>
      <p:sp>
        <p:nvSpPr>
          <p:cNvPr id="387" name="use even rounded numbers for scale bar increments. for example,  end the graphic scale at 5 miles or 2.5 miles"/>
          <p:cNvSpPr txBox="1"/>
          <p:nvPr/>
        </p:nvSpPr>
        <p:spPr>
          <a:xfrm>
            <a:off x="760871" y="3268602"/>
            <a:ext cx="4273974" cy="15659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vl1pPr>
          </a:lstStyle>
          <a:p>
            <a:pPr/>
            <a:r>
              <a:t>use even rounded numbers for scale bar increments. for example,  end the graphic scale at 5 miles or 2.5 miles  </a:t>
            </a:r>
          </a:p>
        </p:txBody>
      </p:sp>
      <p:pic>
        <p:nvPicPr>
          <p:cNvPr id="388" name="image38.png" descr="image38.png"/>
          <p:cNvPicPr>
            <a:picLocks noChangeAspect="1"/>
          </p:cNvPicPr>
          <p:nvPr/>
        </p:nvPicPr>
        <p:blipFill>
          <a:blip r:embed="rId2">
            <a:extLst/>
          </a:blip>
          <a:stretch>
            <a:fillRect/>
          </a:stretch>
        </p:blipFill>
        <p:spPr>
          <a:xfrm>
            <a:off x="5944729" y="2456462"/>
            <a:ext cx="4319129" cy="1718170"/>
          </a:xfrm>
          <a:prstGeom prst="rect">
            <a:avLst/>
          </a:prstGeom>
          <a:ln w="12700">
            <a:miter lim="400000"/>
          </a:ln>
        </p:spPr>
      </p:pic>
      <p:sp>
        <p:nvSpPr>
          <p:cNvPr id="389" name="make sure your legend titles are meaningful and will be understood by someone other than you"/>
          <p:cNvSpPr txBox="1"/>
          <p:nvPr/>
        </p:nvSpPr>
        <p:spPr>
          <a:xfrm>
            <a:off x="377049" y="6422717"/>
            <a:ext cx="3883379" cy="15659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vl1pPr>
          </a:lstStyle>
          <a:p>
            <a:pPr/>
            <a:r>
              <a:t>make sure your legend titles are meaningful and will be understood by someone other than you</a:t>
            </a:r>
          </a:p>
        </p:txBody>
      </p:sp>
      <p:pic>
        <p:nvPicPr>
          <p:cNvPr id="390" name="image39.png" descr="image39.png"/>
          <p:cNvPicPr>
            <a:picLocks noChangeAspect="1"/>
          </p:cNvPicPr>
          <p:nvPr/>
        </p:nvPicPr>
        <p:blipFill>
          <a:blip r:embed="rId3">
            <a:extLst/>
          </a:blip>
          <a:srcRect l="0" t="0" r="7058" b="0"/>
          <a:stretch>
            <a:fillRect/>
          </a:stretch>
        </p:blipFill>
        <p:spPr>
          <a:xfrm>
            <a:off x="5558085" y="5732498"/>
            <a:ext cx="3203786" cy="3436339"/>
          </a:xfrm>
          <a:prstGeom prst="rect">
            <a:avLst/>
          </a:prstGeom>
          <a:ln w="12700">
            <a:miter lim="400000"/>
          </a:ln>
        </p:spPr>
      </p:pic>
      <p:sp>
        <p:nvSpPr>
          <p:cNvPr id="391" name="Line"/>
          <p:cNvSpPr/>
          <p:nvPr/>
        </p:nvSpPr>
        <p:spPr>
          <a:xfrm flipV="1">
            <a:off x="4605866" y="5960533"/>
            <a:ext cx="866988" cy="474134"/>
          </a:xfrm>
          <a:prstGeom prst="line">
            <a:avLst/>
          </a:prstGeom>
          <a:ln w="25400">
            <a:solidFill>
              <a:srgbClr val="FFFFFF"/>
            </a:solidFill>
            <a:tailEnd type="triangle"/>
          </a:ln>
        </p:spPr>
        <p:txBody>
          <a:bodyPr lIns="50800" tIns="50800" rIns="50800" bIns="50800" anchor="ctr"/>
          <a:lstStyle/>
          <a:p>
            <a:pPr algn="l" defTabSz="457200">
              <a:defRPr sz="1600">
                <a:solidFill>
                  <a:srgbClr val="000000"/>
                </a:solidFill>
                <a:effectLst/>
                <a:latin typeface="Helvetica"/>
                <a:ea typeface="Helvetica"/>
                <a:cs typeface="Helvetica"/>
                <a:sym typeface="Helvetica"/>
              </a:defRPr>
            </a:pPr>
          </a:p>
        </p:txBody>
      </p:sp>
      <p:sp>
        <p:nvSpPr>
          <p:cNvPr id="392" name="use different sizes as well as colors to discern the various  feature types (roads in this example), especially when you showing many classes, in this example, they are hard to understand. Also, make sure labels are intuitive – in this example, what does"/>
          <p:cNvSpPr txBox="1"/>
          <p:nvPr/>
        </p:nvSpPr>
        <p:spPr>
          <a:xfrm>
            <a:off x="9458411" y="5710044"/>
            <a:ext cx="3307644" cy="29913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600"/>
            </a:lvl1pPr>
          </a:lstStyle>
          <a:p>
            <a:pPr/>
            <a:r>
              <a:t>use different sizes as well as colors to discern the various  feature types (roads in this example), especially when you showing many classes, in this example, they are hard to understand. Also, make sure labels are intuitive – in this example, what does "road, unseparated" really mean? better classification would be "interstates, county roads etc</a:t>
            </a:r>
          </a:p>
        </p:txBody>
      </p:sp>
      <p:sp>
        <p:nvSpPr>
          <p:cNvPr id="393" name="Line"/>
          <p:cNvSpPr/>
          <p:nvPr/>
        </p:nvSpPr>
        <p:spPr>
          <a:xfrm flipH="1">
            <a:off x="8847288" y="7301653"/>
            <a:ext cx="957959" cy="1"/>
          </a:xfrm>
          <a:prstGeom prst="line">
            <a:avLst/>
          </a:prstGeom>
          <a:ln w="25400">
            <a:solidFill>
              <a:srgbClr val="FFFFFF"/>
            </a:solidFill>
            <a:tailEnd type="triangle"/>
          </a:ln>
        </p:spPr>
        <p:txBody>
          <a:bodyPr lIns="50800" tIns="50800" rIns="50800" bIns="50800" anchor="ctr"/>
          <a:lstStyle/>
          <a:p>
            <a:pPr algn="l" defTabSz="457200">
              <a:defRPr sz="1600">
                <a:solidFill>
                  <a:srgbClr val="000000"/>
                </a:solidFill>
                <a:effectLst/>
                <a:latin typeface="Helvetica"/>
                <a:ea typeface="Helvetica"/>
                <a:cs typeface="Helvetica"/>
                <a:sym typeface="Helvetica"/>
              </a:defRPr>
            </a:pPr>
          </a:p>
        </p:txBody>
      </p:sp>
      <p:pic>
        <p:nvPicPr>
          <p:cNvPr id="394" name="image40.png" descr="image40.png"/>
          <p:cNvPicPr>
            <a:picLocks noChangeAspect="1"/>
          </p:cNvPicPr>
          <p:nvPr/>
        </p:nvPicPr>
        <p:blipFill>
          <a:blip r:embed="rId4">
            <a:extLst/>
          </a:blip>
          <a:stretch>
            <a:fillRect/>
          </a:stretch>
        </p:blipFill>
        <p:spPr>
          <a:xfrm>
            <a:off x="5924408" y="4258168"/>
            <a:ext cx="4777459" cy="950526"/>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Things to Watch For"/>
          <p:cNvSpPr txBox="1"/>
          <p:nvPr>
            <p:ph type="title"/>
          </p:nvPr>
        </p:nvSpPr>
        <p:spPr>
          <a:prstGeom prst="rect">
            <a:avLst/>
          </a:prstGeom>
        </p:spPr>
        <p:txBody>
          <a:bodyPr/>
          <a:lstStyle>
            <a:lvl1pPr>
              <a:defRPr sz="5600"/>
            </a:lvl1pPr>
          </a:lstStyle>
          <a:p>
            <a:pPr/>
            <a:r>
              <a:t>Things to Watch For</a:t>
            </a:r>
          </a:p>
        </p:txBody>
      </p:sp>
      <p:pic>
        <p:nvPicPr>
          <p:cNvPr id="397" name="image41.png" descr="image41.png"/>
          <p:cNvPicPr>
            <a:picLocks noChangeAspect="1"/>
          </p:cNvPicPr>
          <p:nvPr/>
        </p:nvPicPr>
        <p:blipFill>
          <a:blip r:embed="rId2">
            <a:extLst/>
          </a:blip>
          <a:stretch>
            <a:fillRect/>
          </a:stretch>
        </p:blipFill>
        <p:spPr>
          <a:xfrm>
            <a:off x="-1" y="2470008"/>
            <a:ext cx="12688713" cy="5102580"/>
          </a:xfrm>
          <a:prstGeom prst="rect">
            <a:avLst/>
          </a:prstGeom>
          <a:ln w="12700">
            <a:miter lim="400000"/>
          </a:ln>
        </p:spPr>
      </p:pic>
      <p:sp>
        <p:nvSpPr>
          <p:cNvPr id="398" name="make sure all legend items are relevant"/>
          <p:cNvSpPr txBox="1"/>
          <p:nvPr/>
        </p:nvSpPr>
        <p:spPr>
          <a:xfrm>
            <a:off x="611858" y="7793509"/>
            <a:ext cx="6642383" cy="12560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make sure all legend items are relevant</a:t>
            </a:r>
          </a:p>
        </p:txBody>
      </p:sp>
      <p:sp>
        <p:nvSpPr>
          <p:cNvPr id="399" name="Is this needed?"/>
          <p:cNvSpPr txBox="1"/>
          <p:nvPr/>
        </p:nvSpPr>
        <p:spPr>
          <a:xfrm>
            <a:off x="9780693" y="8160500"/>
            <a:ext cx="2643860" cy="4610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vl1pPr>
          </a:lstStyle>
          <a:p>
            <a:pPr/>
            <a:r>
              <a:t>Is this needed?</a:t>
            </a:r>
          </a:p>
        </p:txBody>
      </p:sp>
      <p:sp>
        <p:nvSpPr>
          <p:cNvPr id="400" name="Line"/>
          <p:cNvSpPr/>
          <p:nvPr/>
        </p:nvSpPr>
        <p:spPr>
          <a:xfrm flipH="1" flipV="1">
            <a:off x="10424161" y="7265528"/>
            <a:ext cx="577992" cy="785708"/>
          </a:xfrm>
          <a:prstGeom prst="line">
            <a:avLst/>
          </a:prstGeom>
          <a:ln w="38100">
            <a:solidFill>
              <a:srgbClr val="000000"/>
            </a:solidFill>
            <a:tailEnd type="triangle"/>
          </a:ln>
        </p:spPr>
        <p:txBody>
          <a:bodyPr lIns="50800" tIns="50800" rIns="50800" bIns="50800" anchor="ctr"/>
          <a:lstStyle/>
          <a:p>
            <a:pPr algn="l" defTabSz="457200">
              <a:defRPr sz="1600">
                <a:solidFill>
                  <a:srgbClr val="000000"/>
                </a:solidFill>
                <a:effectLst/>
                <a:latin typeface="Helvetica"/>
                <a:ea typeface="Helvetica"/>
                <a:cs typeface="Helvetica"/>
                <a:sym typeface="Helvetica"/>
              </a:defRPr>
            </a:pPr>
          </a:p>
        </p:txBody>
      </p:sp>
      <p:sp>
        <p:nvSpPr>
          <p:cNvPr id="401" name="????"/>
          <p:cNvSpPr txBox="1"/>
          <p:nvPr/>
        </p:nvSpPr>
        <p:spPr>
          <a:xfrm>
            <a:off x="2978009" y="6354278"/>
            <a:ext cx="973103" cy="4610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vl1pPr>
          </a:lstStyle>
          <a:p>
            <a:pPr/>
            <a:r>
              <a:t>????</a:t>
            </a:r>
          </a:p>
        </p:txBody>
      </p:sp>
      <p:sp>
        <p:nvSpPr>
          <p:cNvPr id="402" name="Line"/>
          <p:cNvSpPr/>
          <p:nvPr/>
        </p:nvSpPr>
        <p:spPr>
          <a:xfrm>
            <a:off x="3729848" y="6588195"/>
            <a:ext cx="641210" cy="128695"/>
          </a:xfrm>
          <a:prstGeom prst="line">
            <a:avLst/>
          </a:prstGeom>
          <a:ln w="38100">
            <a:solidFill>
              <a:srgbClr val="000000"/>
            </a:solidFill>
            <a:tailEnd type="triangle"/>
          </a:ln>
        </p:spPr>
        <p:txBody>
          <a:bodyPr lIns="50800" tIns="50800" rIns="50800" bIns="50800" anchor="ctr"/>
          <a:lstStyle/>
          <a:p>
            <a:pPr algn="l" defTabSz="457200">
              <a:defRPr sz="1600">
                <a:solidFill>
                  <a:srgbClr val="000000"/>
                </a:solidFill>
                <a:effectLst/>
                <a:latin typeface="Helvetica"/>
                <a:ea typeface="Helvetica"/>
                <a:cs typeface="Helvetica"/>
                <a:sym typeface="Helvetica"/>
              </a:defRPr>
            </a:pPr>
          </a:p>
        </p:txBody>
      </p:sp>
      <p:sp>
        <p:nvSpPr>
          <p:cNvPr id="403" name="????"/>
          <p:cNvSpPr txBox="1"/>
          <p:nvPr/>
        </p:nvSpPr>
        <p:spPr>
          <a:xfrm>
            <a:off x="7378417" y="7677336"/>
            <a:ext cx="973104" cy="4610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00"/>
            </a:lvl1pPr>
          </a:lstStyle>
          <a:p>
            <a:pPr/>
            <a:r>
              <a:t>????</a:t>
            </a:r>
          </a:p>
        </p:txBody>
      </p:sp>
      <p:sp>
        <p:nvSpPr>
          <p:cNvPr id="404" name="Line"/>
          <p:cNvSpPr/>
          <p:nvPr/>
        </p:nvSpPr>
        <p:spPr>
          <a:xfrm flipV="1">
            <a:off x="8042204" y="7215857"/>
            <a:ext cx="469619" cy="510259"/>
          </a:xfrm>
          <a:prstGeom prst="line">
            <a:avLst/>
          </a:prstGeom>
          <a:ln w="38100">
            <a:solidFill>
              <a:srgbClr val="000000"/>
            </a:solidFill>
            <a:tailEnd type="triangle"/>
          </a:ln>
        </p:spPr>
        <p:txBody>
          <a:bodyPr lIns="50800" tIns="50800" rIns="50800" bIns="50800" anchor="ctr"/>
          <a:lstStyle/>
          <a:p>
            <a:pPr algn="l" defTabSz="457200">
              <a:defRPr sz="1600">
                <a:solidFill>
                  <a:srgbClr val="000000"/>
                </a:solidFill>
                <a:effectLst/>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How do sensors record e.m. energy?"/>
          <p:cNvSpPr txBox="1"/>
          <p:nvPr>
            <p:ph type="title"/>
          </p:nvPr>
        </p:nvSpPr>
        <p:spPr>
          <a:prstGeom prst="rect">
            <a:avLst/>
          </a:prstGeom>
        </p:spPr>
        <p:txBody>
          <a:bodyPr/>
          <a:lstStyle>
            <a:lvl1pPr indent="917575">
              <a:defRPr sz="3800"/>
            </a:lvl1pPr>
          </a:lstStyle>
          <a:p>
            <a:pPr/>
            <a:r>
              <a:t>How do sensors record e.m. energy? </a:t>
            </a:r>
          </a:p>
        </p:txBody>
      </p:sp>
      <p:sp>
        <p:nvSpPr>
          <p:cNvPr id="407" name="Text"/>
          <p:cNvSpPr txBox="1"/>
          <p:nvPr/>
        </p:nvSpPr>
        <p:spPr>
          <a:xfrm>
            <a:off x="3172178" y="2204098"/>
            <a:ext cx="4064001" cy="53454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408" name="Text"/>
          <p:cNvSpPr txBox="1"/>
          <p:nvPr/>
        </p:nvSpPr>
        <p:spPr>
          <a:xfrm>
            <a:off x="3172178" y="2205227"/>
            <a:ext cx="4064001" cy="53454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pic>
        <p:nvPicPr>
          <p:cNvPr id="409" name="scanner" descr="scanner"/>
          <p:cNvPicPr>
            <a:picLocks noChangeAspect="1"/>
          </p:cNvPicPr>
          <p:nvPr/>
        </p:nvPicPr>
        <p:blipFill>
          <a:blip r:embed="rId2">
            <a:extLst/>
          </a:blip>
          <a:stretch>
            <a:fillRect/>
          </a:stretch>
        </p:blipFill>
        <p:spPr>
          <a:xfrm>
            <a:off x="1083733" y="1733973"/>
            <a:ext cx="5330615" cy="3905957"/>
          </a:xfrm>
          <a:prstGeom prst="rect">
            <a:avLst/>
          </a:prstGeom>
          <a:ln w="12700">
            <a:miter lim="400000"/>
          </a:ln>
        </p:spPr>
      </p:pic>
      <p:pic>
        <p:nvPicPr>
          <p:cNvPr id="410" name="landsat7" descr="landsat7"/>
          <p:cNvPicPr>
            <a:picLocks noChangeAspect="1"/>
          </p:cNvPicPr>
          <p:nvPr/>
        </p:nvPicPr>
        <p:blipFill>
          <a:blip r:embed="rId3">
            <a:extLst/>
          </a:blip>
          <a:stretch>
            <a:fillRect/>
          </a:stretch>
        </p:blipFill>
        <p:spPr>
          <a:xfrm>
            <a:off x="7261013" y="1733973"/>
            <a:ext cx="4328162" cy="3894668"/>
          </a:xfrm>
          <a:prstGeom prst="rect">
            <a:avLst/>
          </a:prstGeom>
          <a:ln w="12700">
            <a:miter lim="400000"/>
          </a:ln>
        </p:spPr>
      </p:pic>
      <p:sp>
        <p:nvSpPr>
          <p:cNvPr id="411" name="sensor = scanner = instrument"/>
          <p:cNvSpPr txBox="1"/>
          <p:nvPr/>
        </p:nvSpPr>
        <p:spPr>
          <a:xfrm>
            <a:off x="420141" y="359792"/>
            <a:ext cx="4036518" cy="4363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sensor = scanner = instrument</a:t>
            </a:r>
          </a:p>
        </p:txBody>
      </p:sp>
      <p:sp>
        <p:nvSpPr>
          <p:cNvPr id="412" name="Earth is big, curved, moving, has an atmosphere.…"/>
          <p:cNvSpPr txBox="1"/>
          <p:nvPr/>
        </p:nvSpPr>
        <p:spPr>
          <a:xfrm>
            <a:off x="7040880" y="5827972"/>
            <a:ext cx="4768428" cy="33718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1000"/>
              </a:spcBef>
              <a:defRPr sz="2400"/>
            </a:pPr>
            <a:r>
              <a:t>Earth is big, curved, moving, has an atmosphere.</a:t>
            </a:r>
          </a:p>
          <a:p>
            <a:pPr>
              <a:spcBef>
                <a:spcPts val="1000"/>
              </a:spcBef>
              <a:defRPr sz="2400"/>
            </a:pPr>
            <a:r>
              <a:t>Distance, latitude, season (axis tilt), time of day (rotation) all have an effect. </a:t>
            </a:r>
          </a:p>
          <a:p>
            <a:pPr>
              <a:spcBef>
                <a:spcPts val="1000"/>
              </a:spcBef>
            </a:pPr>
            <a:r>
              <a:t>Image Processing is required</a:t>
            </a:r>
          </a:p>
        </p:txBody>
      </p:sp>
      <p:sp>
        <p:nvSpPr>
          <p:cNvPr id="413" name="- energy source: reflected/emitted…"/>
          <p:cNvSpPr txBox="1"/>
          <p:nvPr/>
        </p:nvSpPr>
        <p:spPr>
          <a:xfrm>
            <a:off x="776675" y="5864936"/>
            <a:ext cx="5418668" cy="2250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800"/>
            </a:pPr>
            <a:r>
              <a:t>- energy source: reflected/emitted</a:t>
            </a:r>
          </a:p>
          <a:p>
            <a:pPr>
              <a:defRPr sz="2800"/>
            </a:pPr>
            <a:r>
              <a:t>- rows (raster)</a:t>
            </a:r>
          </a:p>
          <a:p>
            <a:pPr>
              <a:defRPr sz="2800"/>
            </a:pPr>
            <a:r>
              <a:t>- convert to electrical charge </a:t>
            </a:r>
          </a:p>
          <a:p>
            <a:pPr>
              <a:defRPr sz="2800"/>
            </a:pPr>
            <a:r>
              <a:t>- convert to digital data</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What is resolution?"/>
          <p:cNvSpPr txBox="1"/>
          <p:nvPr>
            <p:ph type="title"/>
          </p:nvPr>
        </p:nvSpPr>
        <p:spPr>
          <a:prstGeom prst="rect">
            <a:avLst/>
          </a:prstGeom>
        </p:spPr>
        <p:txBody>
          <a:bodyPr/>
          <a:lstStyle/>
          <a:p>
            <a:pPr/>
            <a:r>
              <a:t>What is resolution?</a:t>
            </a:r>
          </a:p>
        </p:txBody>
      </p:sp>
      <p:sp>
        <p:nvSpPr>
          <p:cNvPr id="416" name="Spatial…"/>
          <p:cNvSpPr txBox="1"/>
          <p:nvPr>
            <p:ph type="body" idx="1"/>
          </p:nvPr>
        </p:nvSpPr>
        <p:spPr>
          <a:prstGeom prst="rect">
            <a:avLst/>
          </a:prstGeom>
        </p:spPr>
        <p:txBody>
          <a:bodyPr/>
          <a:lstStyle/>
          <a:p>
            <a:pPr/>
            <a:r>
              <a:t>Spatial </a:t>
            </a:r>
          </a:p>
          <a:p>
            <a:pPr/>
            <a:r>
              <a:t>Spectral</a:t>
            </a:r>
          </a:p>
          <a:p>
            <a:pPr/>
            <a:r>
              <a:t>Radiometric</a:t>
            </a:r>
          </a:p>
          <a:p>
            <a:pPr/>
            <a:r>
              <a:t>Temporal </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What is spatial resolution?"/>
          <p:cNvSpPr txBox="1"/>
          <p:nvPr>
            <p:ph type="title"/>
          </p:nvPr>
        </p:nvSpPr>
        <p:spPr>
          <a:xfrm>
            <a:off x="762000" y="24553"/>
            <a:ext cx="11480800" cy="2146301"/>
          </a:xfrm>
          <a:prstGeom prst="rect">
            <a:avLst/>
          </a:prstGeom>
        </p:spPr>
        <p:txBody>
          <a:bodyPr/>
          <a:lstStyle>
            <a:lvl1pPr indent="917575">
              <a:defRPr sz="3800"/>
            </a:lvl1pPr>
          </a:lstStyle>
          <a:p>
            <a:pPr/>
            <a:r>
              <a:t>What is spatial resolution? </a:t>
            </a:r>
          </a:p>
        </p:txBody>
      </p:sp>
      <p:sp>
        <p:nvSpPr>
          <p:cNvPr id="419" name="Text"/>
          <p:cNvSpPr txBox="1"/>
          <p:nvPr/>
        </p:nvSpPr>
        <p:spPr>
          <a:xfrm>
            <a:off x="3578578" y="2204097"/>
            <a:ext cx="3556000" cy="53454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420" name="Text"/>
          <p:cNvSpPr txBox="1"/>
          <p:nvPr/>
        </p:nvSpPr>
        <p:spPr>
          <a:xfrm>
            <a:off x="3172178" y="2204098"/>
            <a:ext cx="4064001" cy="53454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421" name="Text"/>
          <p:cNvSpPr txBox="1"/>
          <p:nvPr/>
        </p:nvSpPr>
        <p:spPr>
          <a:xfrm>
            <a:off x="3172178" y="2205227"/>
            <a:ext cx="4064001" cy="53454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422" name="Text"/>
          <p:cNvSpPr txBox="1"/>
          <p:nvPr/>
        </p:nvSpPr>
        <p:spPr>
          <a:xfrm>
            <a:off x="3172178" y="2204098"/>
            <a:ext cx="4064001" cy="53454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423" name="Text"/>
          <p:cNvSpPr txBox="1"/>
          <p:nvPr/>
        </p:nvSpPr>
        <p:spPr>
          <a:xfrm>
            <a:off x="3488267" y="2205227"/>
            <a:ext cx="3668889" cy="53454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pic>
        <p:nvPicPr>
          <p:cNvPr id="424" name="res_spatial" descr="res_spatial"/>
          <p:cNvPicPr>
            <a:picLocks noChangeAspect="1"/>
          </p:cNvPicPr>
          <p:nvPr/>
        </p:nvPicPr>
        <p:blipFill>
          <a:blip r:embed="rId3">
            <a:extLst/>
          </a:blip>
          <a:stretch>
            <a:fillRect/>
          </a:stretch>
        </p:blipFill>
        <p:spPr>
          <a:xfrm>
            <a:off x="541866" y="1625599"/>
            <a:ext cx="4811326" cy="4305585"/>
          </a:xfrm>
          <a:prstGeom prst="rect">
            <a:avLst/>
          </a:prstGeom>
          <a:ln w="12700">
            <a:miter lim="400000"/>
          </a:ln>
        </p:spPr>
      </p:pic>
      <p:pic>
        <p:nvPicPr>
          <p:cNvPr id="425" name="tucan.gif (17355 Byte)" descr="tucan.gif (17355 Byte)"/>
          <p:cNvPicPr>
            <a:picLocks noChangeAspect="1"/>
          </p:cNvPicPr>
          <p:nvPr/>
        </p:nvPicPr>
        <p:blipFill>
          <a:blip r:embed="rId4">
            <a:extLst/>
          </a:blip>
          <a:stretch>
            <a:fillRect/>
          </a:stretch>
        </p:blipFill>
        <p:spPr>
          <a:xfrm>
            <a:off x="975359" y="6464018"/>
            <a:ext cx="4269460" cy="1993618"/>
          </a:xfrm>
          <a:prstGeom prst="rect">
            <a:avLst/>
          </a:prstGeom>
          <a:ln w="12700">
            <a:miter lim="400000"/>
          </a:ln>
        </p:spPr>
      </p:pic>
      <p:sp>
        <p:nvSpPr>
          <p:cNvPr id="426" name="- Measure of the fineness of detail visible in a remote sensing image…"/>
          <p:cNvSpPr txBox="1"/>
          <p:nvPr/>
        </p:nvSpPr>
        <p:spPr>
          <a:xfrm>
            <a:off x="5436729" y="1898560"/>
            <a:ext cx="6827521" cy="74042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1400"/>
              </a:spcBef>
              <a:defRPr sz="3400"/>
            </a:pPr>
            <a:r>
              <a:t>- Measure of the fineness of detail visible in a remote sensing image</a:t>
            </a:r>
          </a:p>
          <a:p>
            <a:pPr>
              <a:spcBef>
                <a:spcPts val="1400"/>
              </a:spcBef>
              <a:defRPr sz="3400"/>
            </a:pPr>
            <a:r>
              <a:t>- Determines size of the smallest area that can be resolved by the sensor.</a:t>
            </a:r>
          </a:p>
          <a:p>
            <a:pPr>
              <a:spcBef>
                <a:spcPts val="1400"/>
              </a:spcBef>
              <a:defRPr sz="3400"/>
            </a:pPr>
            <a:r>
              <a:t>- Higher resolution images = sharper more detailed.</a:t>
            </a:r>
          </a:p>
          <a:p>
            <a:pPr>
              <a:spcBef>
                <a:spcPts val="1400"/>
              </a:spcBef>
              <a:defRPr sz="3400"/>
            </a:pPr>
            <a:r>
              <a:t>- Commonly expressed as pixel size in meters.</a:t>
            </a:r>
          </a:p>
          <a:p>
            <a:pPr>
              <a:spcBef>
                <a:spcPts val="2600"/>
              </a:spcBef>
              <a:defRPr sz="3400"/>
            </a:pPr>
          </a:p>
          <a:p>
            <a:pPr>
              <a:spcBef>
                <a:spcPts val="1400"/>
              </a:spcBef>
              <a:defRPr sz="3400"/>
            </a:pPr>
            <a:r>
              <a:t>Think Raster Data cell size</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patial Resolution Example"/>
          <p:cNvSpPr txBox="1"/>
          <p:nvPr/>
        </p:nvSpPr>
        <p:spPr>
          <a:xfrm>
            <a:off x="3251200" y="128604"/>
            <a:ext cx="7044267" cy="6097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70933">
              <a:spcBef>
                <a:spcPts val="1400"/>
              </a:spcBef>
              <a:defRPr sz="3400"/>
            </a:lvl1pPr>
          </a:lstStyle>
          <a:p>
            <a:pPr/>
            <a:r>
              <a:t>Spatial Resolution Example</a:t>
            </a:r>
          </a:p>
        </p:txBody>
      </p:sp>
      <p:pic>
        <p:nvPicPr>
          <p:cNvPr id="431" name="fineres" descr="fineres"/>
          <p:cNvPicPr>
            <a:picLocks noChangeAspect="1"/>
          </p:cNvPicPr>
          <p:nvPr/>
        </p:nvPicPr>
        <p:blipFill>
          <a:blip r:embed="rId2">
            <a:extLst/>
          </a:blip>
          <a:stretch>
            <a:fillRect/>
          </a:stretch>
        </p:blipFill>
        <p:spPr>
          <a:xfrm>
            <a:off x="6926862" y="6351129"/>
            <a:ext cx="3955628" cy="3007361"/>
          </a:xfrm>
          <a:prstGeom prst="rect">
            <a:avLst/>
          </a:prstGeom>
          <a:ln w="12700">
            <a:solidFill>
              <a:srgbClr val="FFFFFF"/>
            </a:solidFill>
            <a:miter/>
          </a:ln>
        </p:spPr>
      </p:pic>
      <p:pic>
        <p:nvPicPr>
          <p:cNvPr id="432" name="corsres" descr="corsres"/>
          <p:cNvPicPr>
            <a:picLocks noChangeAspect="1"/>
          </p:cNvPicPr>
          <p:nvPr/>
        </p:nvPicPr>
        <p:blipFill>
          <a:blip r:embed="rId3">
            <a:extLst/>
          </a:blip>
          <a:stretch>
            <a:fillRect/>
          </a:stretch>
        </p:blipFill>
        <p:spPr>
          <a:xfrm>
            <a:off x="1092764" y="1478845"/>
            <a:ext cx="5825068" cy="4660054"/>
          </a:xfrm>
          <a:prstGeom prst="rect">
            <a:avLst/>
          </a:prstGeom>
          <a:ln w="12700">
            <a:solidFill>
              <a:srgbClr val="FFFFFF"/>
            </a:solidFill>
            <a:miter/>
          </a:ln>
        </p:spPr>
      </p:pic>
      <p:sp>
        <p:nvSpPr>
          <p:cNvPr id="433" name="Line"/>
          <p:cNvSpPr/>
          <p:nvPr/>
        </p:nvSpPr>
        <p:spPr>
          <a:xfrm>
            <a:off x="5472853" y="5436729"/>
            <a:ext cx="5364481" cy="848924"/>
          </a:xfrm>
          <a:prstGeom prst="line">
            <a:avLst/>
          </a:prstGeom>
          <a:ln w="38100">
            <a:solidFill>
              <a:srgbClr val="FFFF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434" name="Line"/>
          <p:cNvSpPr/>
          <p:nvPr/>
        </p:nvSpPr>
        <p:spPr>
          <a:xfrm>
            <a:off x="5201919" y="5635413"/>
            <a:ext cx="1743006" cy="749583"/>
          </a:xfrm>
          <a:prstGeom prst="line">
            <a:avLst/>
          </a:prstGeom>
          <a:ln w="38100">
            <a:solidFill>
              <a:srgbClr val="FFFF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435" name="Rectangle"/>
          <p:cNvSpPr/>
          <p:nvPr/>
        </p:nvSpPr>
        <p:spPr>
          <a:xfrm>
            <a:off x="5165795" y="5400604"/>
            <a:ext cx="270934" cy="234810"/>
          </a:xfrm>
          <a:prstGeom prst="rect">
            <a:avLst/>
          </a:prstGeom>
          <a:ln w="76200">
            <a:solidFill>
              <a:srgbClr val="FF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436" name="Coarse Resolution"/>
          <p:cNvSpPr txBox="1"/>
          <p:nvPr/>
        </p:nvSpPr>
        <p:spPr>
          <a:xfrm>
            <a:off x="7222632" y="2781345"/>
            <a:ext cx="3027680" cy="4610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70933">
              <a:spcBef>
                <a:spcPts val="1000"/>
              </a:spcBef>
              <a:defRPr sz="2400"/>
            </a:lvl1pPr>
          </a:lstStyle>
          <a:p>
            <a:pPr/>
            <a:r>
              <a:t>Coarse Resolution</a:t>
            </a:r>
          </a:p>
        </p:txBody>
      </p:sp>
      <p:sp>
        <p:nvSpPr>
          <p:cNvPr id="437" name="Fine Resolution"/>
          <p:cNvSpPr txBox="1"/>
          <p:nvPr/>
        </p:nvSpPr>
        <p:spPr>
          <a:xfrm>
            <a:off x="3167663" y="6746002"/>
            <a:ext cx="3027680" cy="4610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70933">
              <a:spcBef>
                <a:spcPts val="1000"/>
              </a:spcBef>
              <a:defRPr sz="2400"/>
            </a:lvl1pPr>
          </a:lstStyle>
          <a:p>
            <a:pPr/>
            <a:r>
              <a:t>Fine Resolution</a:t>
            </a:r>
          </a:p>
        </p:txBody>
      </p:sp>
      <p:sp>
        <p:nvSpPr>
          <p:cNvPr id="438" name="SPOT Panchromatic -10m"/>
          <p:cNvSpPr txBox="1"/>
          <p:nvPr/>
        </p:nvSpPr>
        <p:spPr>
          <a:xfrm>
            <a:off x="2363894" y="7477523"/>
            <a:ext cx="4138507" cy="4610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70933">
              <a:spcBef>
                <a:spcPts val="1000"/>
              </a:spcBef>
              <a:defRPr sz="2400"/>
            </a:lvl1pPr>
          </a:lstStyle>
          <a:p>
            <a:pPr/>
            <a:r>
              <a:t>SPOT Panchromatic -10m</a:t>
            </a:r>
          </a:p>
        </p:txBody>
      </p:sp>
      <p:sp>
        <p:nvSpPr>
          <p:cNvPr id="439" name="LANDSAT -30m"/>
          <p:cNvSpPr txBox="1"/>
          <p:nvPr/>
        </p:nvSpPr>
        <p:spPr>
          <a:xfrm>
            <a:off x="2409049" y="8118732"/>
            <a:ext cx="3786294" cy="4610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70933">
              <a:spcBef>
                <a:spcPts val="1000"/>
              </a:spcBef>
              <a:defRPr sz="2400"/>
            </a:lvl1pPr>
          </a:lstStyle>
          <a:p>
            <a:pPr/>
            <a:r>
              <a:t>LANDSAT -30m</a:t>
            </a:r>
          </a:p>
        </p:txBody>
      </p:sp>
      <p:sp>
        <p:nvSpPr>
          <p:cNvPr id="440" name="AVHRR-1.1km-MODERATE"/>
          <p:cNvSpPr txBox="1"/>
          <p:nvPr/>
        </p:nvSpPr>
        <p:spPr>
          <a:xfrm>
            <a:off x="7267787" y="3494803"/>
            <a:ext cx="4924214" cy="4610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70933">
              <a:spcBef>
                <a:spcPts val="1000"/>
              </a:spcBef>
              <a:defRPr sz="2400"/>
            </a:lvl1pPr>
          </a:lstStyle>
          <a:p>
            <a:pPr/>
            <a:r>
              <a:t>AVHRR-1.1km-MODERATE</a:t>
            </a:r>
          </a:p>
        </p:txBody>
      </p:sp>
      <p:sp>
        <p:nvSpPr>
          <p:cNvPr id="441" name="GOES-25km-VERY COURSE"/>
          <p:cNvSpPr txBox="1"/>
          <p:nvPr/>
        </p:nvSpPr>
        <p:spPr>
          <a:xfrm>
            <a:off x="7312942" y="4298571"/>
            <a:ext cx="4924214" cy="4610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70933">
              <a:spcBef>
                <a:spcPts val="1000"/>
              </a:spcBef>
              <a:defRPr sz="2400"/>
            </a:lvl1pPr>
          </a:lstStyle>
          <a:p>
            <a:pPr/>
            <a:r>
              <a:t>GOES-25km-VERY COURSE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32"/>
                                        </p:tgtEl>
                                        <p:attrNameLst>
                                          <p:attrName>style.visibility</p:attrName>
                                        </p:attrNameLst>
                                      </p:cBhvr>
                                      <p:to>
                                        <p:strVal val="visible"/>
                                      </p:to>
                                    </p:set>
                                    <p:animEffect filter="fade" transition="in">
                                      <p:cBhvr>
                                        <p:cTn id="7" dur="500"/>
                                        <p:tgtEl>
                                          <p:spTgt spid="43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435"/>
                                        </p:tgtEl>
                                        <p:attrNameLst>
                                          <p:attrName>style.visibility</p:attrName>
                                        </p:attrNameLst>
                                      </p:cBhvr>
                                      <p:to>
                                        <p:strVal val="visible"/>
                                      </p:to>
                                    </p:set>
                                    <p:animEffect filter="fade" transition="in">
                                      <p:cBhvr>
                                        <p:cTn id="12" dur="500"/>
                                        <p:tgtEl>
                                          <p:spTgt spid="435"/>
                                        </p:tgtEl>
                                      </p:cBhvr>
                                    </p:animEffect>
                                  </p:childTnLst>
                                </p:cTn>
                              </p:par>
                            </p:childTnLst>
                          </p:cTn>
                        </p:par>
                        <p:par>
                          <p:cTn id="13" fill="hold">
                            <p:stCondLst>
                              <p:cond delay="500"/>
                            </p:stCondLst>
                            <p:childTnLst>
                              <p:par>
                                <p:cTn id="14" presetClass="entr" nodeType="afterEffect" presetID="10" grpId="3" fill="hold">
                                  <p:stCondLst>
                                    <p:cond delay="0"/>
                                  </p:stCondLst>
                                  <p:iterate type="el" backwards="0">
                                    <p:tmAbs val="0"/>
                                  </p:iterate>
                                  <p:childTnLst>
                                    <p:set>
                                      <p:cBhvr>
                                        <p:cTn id="15" fill="hold"/>
                                        <p:tgtEl>
                                          <p:spTgt spid="434"/>
                                        </p:tgtEl>
                                        <p:attrNameLst>
                                          <p:attrName>style.visibility</p:attrName>
                                        </p:attrNameLst>
                                      </p:cBhvr>
                                      <p:to>
                                        <p:strVal val="visible"/>
                                      </p:to>
                                    </p:set>
                                    <p:animEffect filter="fade" transition="in">
                                      <p:cBhvr>
                                        <p:cTn id="16" dur="500"/>
                                        <p:tgtEl>
                                          <p:spTgt spid="434"/>
                                        </p:tgtEl>
                                      </p:cBhvr>
                                    </p:animEffect>
                                  </p:childTnLst>
                                </p:cTn>
                              </p:par>
                            </p:childTnLst>
                          </p:cTn>
                        </p:par>
                        <p:par>
                          <p:cTn id="17" fill="hold">
                            <p:stCondLst>
                              <p:cond delay="1000"/>
                            </p:stCondLst>
                            <p:childTnLst>
                              <p:par>
                                <p:cTn id="18" presetClass="entr" nodeType="afterEffect" presetID="10" grpId="4" fill="hold">
                                  <p:stCondLst>
                                    <p:cond delay="0"/>
                                  </p:stCondLst>
                                  <p:iterate type="el" backwards="0">
                                    <p:tmAbs val="0"/>
                                  </p:iterate>
                                  <p:childTnLst>
                                    <p:set>
                                      <p:cBhvr>
                                        <p:cTn id="19" fill="hold"/>
                                        <p:tgtEl>
                                          <p:spTgt spid="433"/>
                                        </p:tgtEl>
                                        <p:attrNameLst>
                                          <p:attrName>style.visibility</p:attrName>
                                        </p:attrNameLst>
                                      </p:cBhvr>
                                      <p:to>
                                        <p:strVal val="visible"/>
                                      </p:to>
                                    </p:set>
                                    <p:animEffect filter="fade" transition="in">
                                      <p:cBhvr>
                                        <p:cTn id="20" dur="500"/>
                                        <p:tgtEl>
                                          <p:spTgt spid="433"/>
                                        </p:tgtEl>
                                      </p:cBhvr>
                                    </p:animEffect>
                                  </p:childTnLst>
                                </p:cTn>
                              </p:par>
                            </p:childTnLst>
                          </p:cTn>
                        </p:par>
                        <p:par>
                          <p:cTn id="21" fill="hold">
                            <p:stCondLst>
                              <p:cond delay="1500"/>
                            </p:stCondLst>
                            <p:childTnLst>
                              <p:par>
                                <p:cTn id="22" presetClass="entr" nodeType="afterEffect" presetID="10" grpId="5" fill="hold">
                                  <p:stCondLst>
                                    <p:cond delay="0"/>
                                  </p:stCondLst>
                                  <p:iterate type="el" backwards="0">
                                    <p:tmAbs val="0"/>
                                  </p:iterate>
                                  <p:childTnLst>
                                    <p:set>
                                      <p:cBhvr>
                                        <p:cTn id="23" fill="hold"/>
                                        <p:tgtEl>
                                          <p:spTgt spid="431"/>
                                        </p:tgtEl>
                                        <p:attrNameLst>
                                          <p:attrName>style.visibility</p:attrName>
                                        </p:attrNameLst>
                                      </p:cBhvr>
                                      <p:to>
                                        <p:strVal val="visible"/>
                                      </p:to>
                                    </p:set>
                                    <p:animEffect filter="fade" transition="in">
                                      <p:cBhvr>
                                        <p:cTn id="24" dur="500"/>
                                        <p:tgtEl>
                                          <p:spTgt spid="431"/>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ID="10" grpId="6" fill="hold">
                                  <p:stCondLst>
                                    <p:cond delay="0"/>
                                  </p:stCondLst>
                                  <p:iterate type="el" backwards="0">
                                    <p:tmAbs val="0"/>
                                  </p:iterate>
                                  <p:childTnLst>
                                    <p:set>
                                      <p:cBhvr>
                                        <p:cTn id="28" fill="hold"/>
                                        <p:tgtEl>
                                          <p:spTgt spid="436"/>
                                        </p:tgtEl>
                                        <p:attrNameLst>
                                          <p:attrName>style.visibility</p:attrName>
                                        </p:attrNameLst>
                                      </p:cBhvr>
                                      <p:to>
                                        <p:strVal val="visible"/>
                                      </p:to>
                                    </p:set>
                                    <p:animEffect filter="fade" transition="in">
                                      <p:cBhvr>
                                        <p:cTn id="29" dur="500"/>
                                        <p:tgtEl>
                                          <p:spTgt spid="436"/>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ID="10" grpId="7" fill="hold">
                                  <p:stCondLst>
                                    <p:cond delay="0"/>
                                  </p:stCondLst>
                                  <p:iterate type="el" backwards="0">
                                    <p:tmAbs val="0"/>
                                  </p:iterate>
                                  <p:childTnLst>
                                    <p:set>
                                      <p:cBhvr>
                                        <p:cTn id="33" fill="hold"/>
                                        <p:tgtEl>
                                          <p:spTgt spid="437"/>
                                        </p:tgtEl>
                                        <p:attrNameLst>
                                          <p:attrName>style.visibility</p:attrName>
                                        </p:attrNameLst>
                                      </p:cBhvr>
                                      <p:to>
                                        <p:strVal val="visible"/>
                                      </p:to>
                                    </p:set>
                                    <p:animEffect filter="fade" transition="in">
                                      <p:cBhvr>
                                        <p:cTn id="34" dur="500"/>
                                        <p:tgtEl>
                                          <p:spTgt spid="437"/>
                                        </p:tgtEl>
                                      </p:cBhvr>
                                    </p:animEffect>
                                  </p:childTnLst>
                                </p:cTn>
                              </p:par>
                            </p:childTnLst>
                          </p:cTn>
                        </p:par>
                      </p:childTnLst>
                    </p:cTn>
                  </p:par>
                  <p:par>
                    <p:cTn id="35" fill="hold">
                      <p:stCondLst>
                        <p:cond delay="indefinite"/>
                      </p:stCondLst>
                      <p:childTnLst>
                        <p:par>
                          <p:cTn id="36" fill="hold">
                            <p:stCondLst>
                              <p:cond delay="0"/>
                            </p:stCondLst>
                            <p:childTnLst>
                              <p:par>
                                <p:cTn id="37" presetClass="entr" nodeType="clickEffect" presetID="10" grpId="8" fill="hold">
                                  <p:stCondLst>
                                    <p:cond delay="0"/>
                                  </p:stCondLst>
                                  <p:iterate type="el" backwards="0">
                                    <p:tmAbs val="0"/>
                                  </p:iterate>
                                  <p:childTnLst>
                                    <p:set>
                                      <p:cBhvr>
                                        <p:cTn id="38" fill="hold"/>
                                        <p:tgtEl>
                                          <p:spTgt spid="438"/>
                                        </p:tgtEl>
                                        <p:attrNameLst>
                                          <p:attrName>style.visibility</p:attrName>
                                        </p:attrNameLst>
                                      </p:cBhvr>
                                      <p:to>
                                        <p:strVal val="visible"/>
                                      </p:to>
                                    </p:set>
                                    <p:animEffect filter="fade" transition="in">
                                      <p:cBhvr>
                                        <p:cTn id="39" dur="500"/>
                                        <p:tgtEl>
                                          <p:spTgt spid="438"/>
                                        </p:tgtEl>
                                      </p:cBhvr>
                                    </p:animEffect>
                                  </p:childTnLst>
                                </p:cTn>
                              </p:par>
                            </p:childTnLst>
                          </p:cTn>
                        </p:par>
                        <p:par>
                          <p:cTn id="40" fill="hold">
                            <p:stCondLst>
                              <p:cond delay="500"/>
                            </p:stCondLst>
                            <p:childTnLst>
                              <p:par>
                                <p:cTn id="41" presetClass="entr" nodeType="afterEffect" presetID="10" grpId="9" fill="hold">
                                  <p:stCondLst>
                                    <p:cond delay="0"/>
                                  </p:stCondLst>
                                  <p:iterate type="el" backwards="0">
                                    <p:tmAbs val="0"/>
                                  </p:iterate>
                                  <p:childTnLst>
                                    <p:set>
                                      <p:cBhvr>
                                        <p:cTn id="42" fill="hold"/>
                                        <p:tgtEl>
                                          <p:spTgt spid="439"/>
                                        </p:tgtEl>
                                        <p:attrNameLst>
                                          <p:attrName>style.visibility</p:attrName>
                                        </p:attrNameLst>
                                      </p:cBhvr>
                                      <p:to>
                                        <p:strVal val="visible"/>
                                      </p:to>
                                    </p:set>
                                    <p:animEffect filter="fade" transition="in">
                                      <p:cBhvr>
                                        <p:cTn id="43" dur="500"/>
                                        <p:tgtEl>
                                          <p:spTgt spid="439"/>
                                        </p:tgtEl>
                                      </p:cBhvr>
                                    </p:animEffect>
                                  </p:childTnLst>
                                </p:cTn>
                              </p:par>
                            </p:childTnLst>
                          </p:cTn>
                        </p:par>
                      </p:childTnLst>
                    </p:cTn>
                  </p:par>
                  <p:par>
                    <p:cTn id="44" fill="hold">
                      <p:stCondLst>
                        <p:cond delay="indefinite"/>
                      </p:stCondLst>
                      <p:childTnLst>
                        <p:par>
                          <p:cTn id="45" fill="hold">
                            <p:stCondLst>
                              <p:cond delay="0"/>
                            </p:stCondLst>
                            <p:childTnLst>
                              <p:par>
                                <p:cTn id="46" presetClass="entr" nodeType="clickEffect" presetID="10" grpId="10" fill="hold">
                                  <p:stCondLst>
                                    <p:cond delay="0"/>
                                  </p:stCondLst>
                                  <p:iterate type="el" backwards="0">
                                    <p:tmAbs val="0"/>
                                  </p:iterate>
                                  <p:childTnLst>
                                    <p:set>
                                      <p:cBhvr>
                                        <p:cTn id="47" fill="hold"/>
                                        <p:tgtEl>
                                          <p:spTgt spid="440"/>
                                        </p:tgtEl>
                                        <p:attrNameLst>
                                          <p:attrName>style.visibility</p:attrName>
                                        </p:attrNameLst>
                                      </p:cBhvr>
                                      <p:to>
                                        <p:strVal val="visible"/>
                                      </p:to>
                                    </p:set>
                                    <p:animEffect filter="fade" transition="in">
                                      <p:cBhvr>
                                        <p:cTn id="48" dur="500"/>
                                        <p:tgtEl>
                                          <p:spTgt spid="440"/>
                                        </p:tgtEl>
                                      </p:cBhvr>
                                    </p:animEffect>
                                  </p:childTnLst>
                                </p:cTn>
                              </p:par>
                            </p:childTnLst>
                          </p:cTn>
                        </p:par>
                        <p:par>
                          <p:cTn id="49" fill="hold">
                            <p:stCondLst>
                              <p:cond delay="500"/>
                            </p:stCondLst>
                            <p:childTnLst>
                              <p:par>
                                <p:cTn id="50" presetClass="entr" nodeType="afterEffect" presetID="10" grpId="11" fill="hold">
                                  <p:stCondLst>
                                    <p:cond delay="0"/>
                                  </p:stCondLst>
                                  <p:iterate type="el" backwards="0">
                                    <p:tmAbs val="0"/>
                                  </p:iterate>
                                  <p:childTnLst>
                                    <p:set>
                                      <p:cBhvr>
                                        <p:cTn id="51" fill="hold"/>
                                        <p:tgtEl>
                                          <p:spTgt spid="441"/>
                                        </p:tgtEl>
                                        <p:attrNameLst>
                                          <p:attrName>style.visibility</p:attrName>
                                        </p:attrNameLst>
                                      </p:cBhvr>
                                      <p:to>
                                        <p:strVal val="visible"/>
                                      </p:to>
                                    </p:set>
                                    <p:animEffect filter="fade" transition="in">
                                      <p:cBhvr>
                                        <p:cTn id="52" dur="500"/>
                                        <p:tgtEl>
                                          <p:spTgt spid="4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0" grpId="10"/>
      <p:bldP build="whole" bldLvl="1" animBg="1" rev="0" advAuto="0" spid="441" grpId="11"/>
      <p:bldP build="whole" bldLvl="1" animBg="1" rev="0" advAuto="0" spid="432" grpId="1"/>
      <p:bldP build="whole" bldLvl="1" animBg="1" rev="0" advAuto="0" spid="436" grpId="6"/>
      <p:bldP build="whole" bldLvl="1" animBg="1" rev="0" advAuto="0" spid="439" grpId="9"/>
      <p:bldP build="whole" bldLvl="1" animBg="1" rev="0" advAuto="0" spid="437" grpId="7"/>
      <p:bldP build="whole" bldLvl="1" animBg="1" rev="0" advAuto="0" spid="431" grpId="5"/>
      <p:bldP build="whole" bldLvl="1" animBg="1" rev="0" advAuto="0" spid="438" grpId="8"/>
      <p:bldP build="whole" bldLvl="1" animBg="1" rev="0" advAuto="0" spid="435" grpId="2"/>
      <p:bldP build="whole" bldLvl="1" animBg="1" rev="0" advAuto="0" spid="433" grpId="4"/>
      <p:bldP build="whole" bldLvl="1" animBg="1" rev="0" advAuto="0" spid="434" grpId="3"/>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C:\RIT\Dissertation\presentations\CRC_Press_Book\chapters\chapter_2\C2_Figures\Figure_2_23_thematic_map_example_proportional_symbol.png" descr="C:\RIT\Dissertation\presentations\CRC_Press_Book\chapters\chapter_2\C2_Figures\Figure_2_23_thematic_map_example_proportional_symbol.png"/>
          <p:cNvPicPr>
            <a:picLocks noChangeAspect="1"/>
          </p:cNvPicPr>
          <p:nvPr/>
        </p:nvPicPr>
        <p:blipFill>
          <a:blip r:embed="rId2">
            <a:extLst/>
          </a:blip>
          <a:stretch>
            <a:fillRect/>
          </a:stretch>
        </p:blipFill>
        <p:spPr>
          <a:xfrm>
            <a:off x="1268203" y="895369"/>
            <a:ext cx="10303253" cy="7962862"/>
          </a:xfrm>
          <a:prstGeom prst="rect">
            <a:avLst/>
          </a:prstGeom>
          <a:ln w="12700">
            <a:miter lim="400000"/>
          </a:ln>
        </p:spPr>
      </p:pic>
      <p:sp>
        <p:nvSpPr>
          <p:cNvPr id="185" name="Proportional Symbol Map"/>
          <p:cNvSpPr txBox="1"/>
          <p:nvPr/>
        </p:nvSpPr>
        <p:spPr>
          <a:xfrm>
            <a:off x="970198" y="-26258"/>
            <a:ext cx="10899263" cy="6718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Proportional Symbol Map</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What is spectral resolution?"/>
          <p:cNvSpPr txBox="1"/>
          <p:nvPr/>
        </p:nvSpPr>
        <p:spPr>
          <a:xfrm>
            <a:off x="-1" y="205964"/>
            <a:ext cx="13004801" cy="6718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indent="917575"/>
          </a:lstStyle>
          <a:p>
            <a:pPr/>
            <a:r>
              <a:t>What is spectral resolution? </a:t>
            </a:r>
          </a:p>
        </p:txBody>
      </p:sp>
      <p:pic>
        <p:nvPicPr>
          <p:cNvPr id="444" name="Spectral resolution" descr="Spectral resolution"/>
          <p:cNvPicPr>
            <a:picLocks noChangeAspect="1"/>
          </p:cNvPicPr>
          <p:nvPr/>
        </p:nvPicPr>
        <p:blipFill>
          <a:blip r:embed="rId3">
            <a:extLst/>
          </a:blip>
          <a:stretch>
            <a:fillRect/>
          </a:stretch>
        </p:blipFill>
        <p:spPr>
          <a:xfrm>
            <a:off x="8453119" y="1517226"/>
            <a:ext cx="4079806" cy="3495041"/>
          </a:xfrm>
          <a:prstGeom prst="rect">
            <a:avLst/>
          </a:prstGeom>
          <a:ln w="12700">
            <a:miter lim="400000"/>
          </a:ln>
        </p:spPr>
      </p:pic>
      <p:sp>
        <p:nvSpPr>
          <p:cNvPr id="445" name="Spectral resolution or spectral sensitivity is :…"/>
          <p:cNvSpPr txBox="1"/>
          <p:nvPr/>
        </p:nvSpPr>
        <p:spPr>
          <a:xfrm>
            <a:off x="469617" y="884454"/>
            <a:ext cx="7802881" cy="647824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4211" indent="-454211">
              <a:spcBef>
                <a:spcPts val="1400"/>
              </a:spcBef>
              <a:buSzPct val="75000"/>
              <a:buChar char="•"/>
            </a:pPr>
            <a:r>
              <a:t>Spectral resolution or spectral sensitivity is :</a:t>
            </a:r>
          </a:p>
          <a:p>
            <a:pPr marL="454211" indent="-454211">
              <a:spcBef>
                <a:spcPts val="1400"/>
              </a:spcBef>
              <a:buSzPct val="75000"/>
              <a:buChar char="•"/>
            </a:pPr>
            <a:r>
              <a:t>Description of a sensors ability to discriminate fine spectral differences. </a:t>
            </a:r>
          </a:p>
          <a:p>
            <a:pPr marL="454211" indent="-454211">
              <a:spcBef>
                <a:spcPts val="1400"/>
              </a:spcBef>
              <a:buSzPct val="75000"/>
              <a:buChar char="•"/>
            </a:pPr>
            <a:r>
              <a:t> Smallest band or portion of the electromagnetic spectrum in which objects are discernable.</a:t>
            </a:r>
          </a:p>
          <a:p>
            <a:pPr marL="454211" indent="-454211">
              <a:spcBef>
                <a:spcPts val="1400"/>
              </a:spcBef>
              <a:buSzPct val="75000"/>
              <a:buChar char="•"/>
            </a:pPr>
            <a:r>
              <a:t> Specific wavelength intervals detected by a sensor </a:t>
            </a:r>
          </a:p>
        </p:txBody>
      </p:sp>
      <p:pic>
        <p:nvPicPr>
          <p:cNvPr id="446" name="spectrum_bands" descr="spectrum_bands"/>
          <p:cNvPicPr>
            <a:picLocks noChangeAspect="1"/>
          </p:cNvPicPr>
          <p:nvPr/>
        </p:nvPicPr>
        <p:blipFill>
          <a:blip r:embed="rId4">
            <a:extLst/>
          </a:blip>
          <a:stretch>
            <a:fillRect/>
          </a:stretch>
        </p:blipFill>
        <p:spPr>
          <a:xfrm>
            <a:off x="5852159" y="7369386"/>
            <a:ext cx="6502401" cy="1625601"/>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What is radiometric resolution?"/>
          <p:cNvSpPr txBox="1"/>
          <p:nvPr/>
        </p:nvSpPr>
        <p:spPr>
          <a:xfrm>
            <a:off x="-1" y="205964"/>
            <a:ext cx="13004801" cy="6718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indent="917575"/>
          </a:lstStyle>
          <a:p>
            <a:pPr/>
            <a:r>
              <a:t>What is radiometric resolution? </a:t>
            </a:r>
          </a:p>
        </p:txBody>
      </p:sp>
      <p:pic>
        <p:nvPicPr>
          <p:cNvPr id="451" name="res_radiometric" descr="res_radiometric"/>
          <p:cNvPicPr>
            <a:picLocks noChangeAspect="1"/>
          </p:cNvPicPr>
          <p:nvPr/>
        </p:nvPicPr>
        <p:blipFill>
          <a:blip r:embed="rId3">
            <a:extLst/>
          </a:blip>
          <a:stretch>
            <a:fillRect/>
          </a:stretch>
        </p:blipFill>
        <p:spPr>
          <a:xfrm>
            <a:off x="975359" y="5418666"/>
            <a:ext cx="3576321" cy="3201530"/>
          </a:xfrm>
          <a:prstGeom prst="rect">
            <a:avLst/>
          </a:prstGeom>
          <a:ln w="12700">
            <a:miter lim="400000"/>
          </a:ln>
        </p:spPr>
      </p:pic>
      <p:sp>
        <p:nvSpPr>
          <p:cNvPr id="452" name="magnitude"/>
          <p:cNvSpPr txBox="1"/>
          <p:nvPr/>
        </p:nvSpPr>
        <p:spPr>
          <a:xfrm rot="16200000">
            <a:off x="-417678" y="7460504"/>
            <a:ext cx="1485596" cy="4363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magnitude</a:t>
            </a:r>
          </a:p>
        </p:txBody>
      </p:sp>
      <p:pic>
        <p:nvPicPr>
          <p:cNvPr id="453" name="reichstag2bit.gif (4938 Byte)" descr="reichstag2bit.gif (4938 Byte)"/>
          <p:cNvPicPr>
            <a:picLocks noChangeAspect="1"/>
          </p:cNvPicPr>
          <p:nvPr/>
        </p:nvPicPr>
        <p:blipFill>
          <a:blip r:embed="rId4">
            <a:extLst/>
          </a:blip>
          <a:stretch>
            <a:fillRect/>
          </a:stretch>
        </p:blipFill>
        <p:spPr>
          <a:xfrm>
            <a:off x="1420142" y="1300479"/>
            <a:ext cx="4958082" cy="3738881"/>
          </a:xfrm>
          <a:prstGeom prst="rect">
            <a:avLst/>
          </a:prstGeom>
          <a:ln w="12700">
            <a:miter lim="400000"/>
          </a:ln>
        </p:spPr>
      </p:pic>
      <p:pic>
        <p:nvPicPr>
          <p:cNvPr id="454" name="reichstag8bito.gif (28278 Byte)" descr="reichstag8bito.gif (28278 Byte)"/>
          <p:cNvPicPr>
            <a:picLocks noChangeAspect="1"/>
          </p:cNvPicPr>
          <p:nvPr/>
        </p:nvPicPr>
        <p:blipFill>
          <a:blip r:embed="rId5">
            <a:extLst/>
          </a:blip>
          <a:stretch>
            <a:fillRect/>
          </a:stretch>
        </p:blipFill>
        <p:spPr>
          <a:xfrm>
            <a:off x="6730436" y="1300479"/>
            <a:ext cx="4973885" cy="3770490"/>
          </a:xfrm>
          <a:prstGeom prst="rect">
            <a:avLst/>
          </a:prstGeom>
          <a:ln w="12700">
            <a:miter lim="400000"/>
          </a:ln>
        </p:spPr>
      </p:pic>
      <p:sp>
        <p:nvSpPr>
          <p:cNvPr id="455" name="How good is the instrument at measuring small differences in the magnitude, or brightness, of radiation within the ground area corresponding to a single raster cell.…"/>
          <p:cNvSpPr txBox="1"/>
          <p:nvPr/>
        </p:nvSpPr>
        <p:spPr>
          <a:xfrm>
            <a:off x="5447453" y="5134188"/>
            <a:ext cx="6770018" cy="42790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82494" indent="-382494" algn="l">
              <a:spcBef>
                <a:spcPts val="1000"/>
              </a:spcBef>
              <a:buSzPct val="75000"/>
              <a:buChar char="•"/>
              <a:defRPr sz="2300"/>
            </a:pPr>
            <a:r>
              <a:t>How good is the instrument at measuring small differences in the magnitude, or brightness, of radiation within the ground area corresponding to a single raster cell.</a:t>
            </a:r>
          </a:p>
          <a:p>
            <a:pPr marL="382494" indent="-382494" algn="l">
              <a:spcBef>
                <a:spcPts val="1000"/>
              </a:spcBef>
              <a:buSzPct val="75000"/>
              <a:buChar char="•"/>
              <a:defRPr sz="2300"/>
            </a:pPr>
            <a:r>
              <a:t> Radiometric resolution determines how fine the sensor can distinguish between objects of similar reflection. The higher the radiometric resolution, the better we can distinguish between even subtle differences in reflection.</a:t>
            </a:r>
          </a:p>
          <a:p>
            <a:pPr marL="382494" indent="-382494" algn="l">
              <a:spcBef>
                <a:spcPts val="1000"/>
              </a:spcBef>
              <a:buSzPct val="75000"/>
              <a:buChar char="•"/>
              <a:defRPr sz="2300"/>
            </a:pPr>
            <a:r>
              <a:t> The number of possible data values in each band. </a:t>
            </a:r>
          </a:p>
        </p:txBody>
      </p:sp>
      <p:sp>
        <p:nvSpPr>
          <p:cNvPr id="456" name="wavelength"/>
          <p:cNvSpPr txBox="1"/>
          <p:nvPr/>
        </p:nvSpPr>
        <p:spPr>
          <a:xfrm>
            <a:off x="1047580" y="8560041"/>
            <a:ext cx="1589533" cy="4363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wavelength</a:t>
            </a:r>
          </a:p>
        </p:txBody>
      </p:sp>
      <p:sp>
        <p:nvSpPr>
          <p:cNvPr id="457" name="Line"/>
          <p:cNvSpPr/>
          <p:nvPr/>
        </p:nvSpPr>
        <p:spPr>
          <a:xfrm flipH="1">
            <a:off x="2167466" y="6394026"/>
            <a:ext cx="9032" cy="2384214"/>
          </a:xfrm>
          <a:prstGeom prst="line">
            <a:avLst/>
          </a:prstGeom>
          <a:ln w="50800">
            <a:solidFill>
              <a:srgbClr val="FF00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458" name="Line"/>
          <p:cNvSpPr/>
          <p:nvPr/>
        </p:nvSpPr>
        <p:spPr>
          <a:xfrm>
            <a:off x="975359" y="7261013"/>
            <a:ext cx="3576321" cy="1"/>
          </a:xfrm>
          <a:prstGeom prst="line">
            <a:avLst/>
          </a:prstGeom>
          <a:ln w="38100">
            <a:solidFill>
              <a:srgbClr val="0000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459" name="Line"/>
          <p:cNvSpPr/>
          <p:nvPr/>
        </p:nvSpPr>
        <p:spPr>
          <a:xfrm>
            <a:off x="979875" y="7179733"/>
            <a:ext cx="3562775" cy="6775"/>
          </a:xfrm>
          <a:prstGeom prst="line">
            <a:avLst/>
          </a:prstGeom>
          <a:ln w="38100">
            <a:solidFill>
              <a:srgbClr val="0000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460" name="Line"/>
          <p:cNvSpPr/>
          <p:nvPr/>
        </p:nvSpPr>
        <p:spPr>
          <a:xfrm flipV="1">
            <a:off x="979875" y="7369386"/>
            <a:ext cx="3556002" cy="6776"/>
          </a:xfrm>
          <a:prstGeom prst="line">
            <a:avLst/>
          </a:prstGeom>
          <a:ln w="38100">
            <a:solidFill>
              <a:srgbClr val="0000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4" name="Comparing a 2-bit image with an 8-bit image" descr="Comparing a 2-bit image with an 8-bit image"/>
          <p:cNvPicPr>
            <a:picLocks noChangeAspect="1"/>
          </p:cNvPicPr>
          <p:nvPr/>
        </p:nvPicPr>
        <p:blipFill>
          <a:blip r:embed="rId2">
            <a:extLst/>
          </a:blip>
          <a:stretch>
            <a:fillRect/>
          </a:stretch>
        </p:blipFill>
        <p:spPr>
          <a:xfrm>
            <a:off x="2600959" y="1950719"/>
            <a:ext cx="3655345" cy="7075877"/>
          </a:xfrm>
          <a:prstGeom prst="rect">
            <a:avLst/>
          </a:prstGeom>
          <a:ln w="12700">
            <a:miter lim="400000"/>
          </a:ln>
        </p:spPr>
      </p:pic>
      <p:pic>
        <p:nvPicPr>
          <p:cNvPr id="465" name="Comparing a 2-bit image with an 8-bit image" descr="Comparing a 2-bit image with an 8-bit image"/>
          <p:cNvPicPr>
            <a:picLocks noChangeAspect="1"/>
          </p:cNvPicPr>
          <p:nvPr/>
        </p:nvPicPr>
        <p:blipFill>
          <a:blip r:embed="rId3">
            <a:extLst/>
          </a:blip>
          <a:stretch>
            <a:fillRect/>
          </a:stretch>
        </p:blipFill>
        <p:spPr>
          <a:xfrm>
            <a:off x="6827519" y="1950719"/>
            <a:ext cx="3655344" cy="7075877"/>
          </a:xfrm>
          <a:prstGeom prst="rect">
            <a:avLst/>
          </a:prstGeom>
          <a:ln w="12700">
            <a:miter lim="400000"/>
          </a:ln>
        </p:spPr>
      </p:pic>
      <p:sp>
        <p:nvSpPr>
          <p:cNvPr id="466" name="Another illustration of radiometric resolution"/>
          <p:cNvSpPr txBox="1"/>
          <p:nvPr/>
        </p:nvSpPr>
        <p:spPr>
          <a:xfrm>
            <a:off x="-1" y="236977"/>
            <a:ext cx="13004801" cy="6097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indent="917575">
              <a:defRPr sz="3400"/>
            </a:lvl1pPr>
          </a:lstStyle>
          <a:p>
            <a:pPr/>
            <a:r>
              <a:t>Another illustration of radiometric resolution </a:t>
            </a:r>
          </a:p>
        </p:txBody>
      </p:sp>
      <p:sp>
        <p:nvSpPr>
          <p:cNvPr id="467" name="2-bit image"/>
          <p:cNvSpPr txBox="1"/>
          <p:nvPr/>
        </p:nvSpPr>
        <p:spPr>
          <a:xfrm>
            <a:off x="3243620" y="1284586"/>
            <a:ext cx="2370024" cy="6097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2-bit image</a:t>
            </a:r>
          </a:p>
        </p:txBody>
      </p:sp>
      <p:sp>
        <p:nvSpPr>
          <p:cNvPr id="468" name="8-bit image"/>
          <p:cNvSpPr txBox="1"/>
          <p:nvPr/>
        </p:nvSpPr>
        <p:spPr>
          <a:xfrm>
            <a:off x="7470180" y="1284586"/>
            <a:ext cx="2370024" cy="6097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8-bit image</a:t>
            </a:r>
          </a:p>
        </p:txBody>
      </p:sp>
      <p:sp>
        <p:nvSpPr>
          <p:cNvPr id="469" name="28 or 256 Shades of Gray"/>
          <p:cNvSpPr txBox="1"/>
          <p:nvPr/>
        </p:nvSpPr>
        <p:spPr>
          <a:xfrm>
            <a:off x="10584462" y="4276455"/>
            <a:ext cx="2059094" cy="24244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200"/>
              </a:spcBef>
            </a:lvl1pPr>
          </a:lstStyle>
          <a:p>
            <a:pPr/>
            <a:r>
              <a:t>28 or 256 Shades of Gray</a:t>
            </a:r>
          </a:p>
        </p:txBody>
      </p:sp>
      <p:sp>
        <p:nvSpPr>
          <p:cNvPr id="470" name="22 or 4 Shades of Gray"/>
          <p:cNvSpPr txBox="1"/>
          <p:nvPr/>
        </p:nvSpPr>
        <p:spPr>
          <a:xfrm>
            <a:off x="288995" y="3956697"/>
            <a:ext cx="2059094" cy="18402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200"/>
              </a:spcBef>
            </a:lvl1pPr>
          </a:lstStyle>
          <a:p>
            <a:pPr/>
            <a:r>
              <a:t>22 or 4 Shades of Gray</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Temporal Resolution"/>
          <p:cNvSpPr txBox="1"/>
          <p:nvPr/>
        </p:nvSpPr>
        <p:spPr>
          <a:xfrm>
            <a:off x="3793066" y="128604"/>
            <a:ext cx="4732303" cy="6097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70933">
              <a:spcBef>
                <a:spcPts val="1400"/>
              </a:spcBef>
              <a:defRPr sz="3400"/>
            </a:lvl1pPr>
          </a:lstStyle>
          <a:p>
            <a:pPr/>
            <a:r>
              <a:t>Temporal Resolution</a:t>
            </a:r>
          </a:p>
        </p:txBody>
      </p:sp>
      <p:sp>
        <p:nvSpPr>
          <p:cNvPr id="473" name="How often the satellite system collects data of a particular area (repeat time)"/>
          <p:cNvSpPr txBox="1"/>
          <p:nvPr/>
        </p:nvSpPr>
        <p:spPr>
          <a:xfrm>
            <a:off x="1517226" y="1427666"/>
            <a:ext cx="9536855" cy="8293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70933">
              <a:spcBef>
                <a:spcPts val="1000"/>
              </a:spcBef>
              <a:defRPr sz="2400"/>
            </a:lvl1pPr>
          </a:lstStyle>
          <a:p>
            <a:pPr/>
            <a:r>
              <a:t>How often the satellite system collects data of a particular area (repeat time)</a:t>
            </a:r>
          </a:p>
        </p:txBody>
      </p:sp>
      <p:sp>
        <p:nvSpPr>
          <p:cNvPr id="474" name="Line"/>
          <p:cNvSpPr/>
          <p:nvPr/>
        </p:nvSpPr>
        <p:spPr>
          <a:xfrm>
            <a:off x="1103248" y="8453425"/>
            <a:ext cx="11251313" cy="26788"/>
          </a:xfrm>
          <a:prstGeom prst="line">
            <a:avLst/>
          </a:prstGeom>
          <a:ln w="266700">
            <a:solidFill>
              <a:srgbClr val="FF0000"/>
            </a:solidFill>
            <a:headEnd type="oval"/>
            <a:tailEnd type="triangle"/>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grpSp>
        <p:nvGrpSpPr>
          <p:cNvPr id="477" name="Group"/>
          <p:cNvGrpSpPr/>
          <p:nvPr/>
        </p:nvGrpSpPr>
        <p:grpSpPr>
          <a:xfrm>
            <a:off x="1625599" y="4118186"/>
            <a:ext cx="2980268" cy="3639538"/>
            <a:chOff x="0" y="0"/>
            <a:chExt cx="2980266" cy="3639537"/>
          </a:xfrm>
        </p:grpSpPr>
        <p:pic>
          <p:nvPicPr>
            <p:cNvPr id="475" name="POES_TRANS" descr="POES_TRANS"/>
            <p:cNvPicPr>
              <a:picLocks noChangeAspect="1"/>
            </p:cNvPicPr>
            <p:nvPr/>
          </p:nvPicPr>
          <p:blipFill>
            <a:blip r:embed="rId2">
              <a:extLst/>
            </a:blip>
            <a:stretch>
              <a:fillRect/>
            </a:stretch>
          </p:blipFill>
          <p:spPr>
            <a:xfrm>
              <a:off x="0" y="-1"/>
              <a:ext cx="2980267" cy="1520189"/>
            </a:xfrm>
            <a:prstGeom prst="rect">
              <a:avLst/>
            </a:prstGeom>
            <a:ln w="12700" cap="flat">
              <a:noFill/>
              <a:miter lim="400000"/>
            </a:ln>
            <a:effectLst/>
          </p:spPr>
        </p:pic>
        <p:sp>
          <p:nvSpPr>
            <p:cNvPr id="476" name="Triangle"/>
            <p:cNvSpPr/>
            <p:nvPr/>
          </p:nvSpPr>
          <p:spPr>
            <a:xfrm>
              <a:off x="354609" y="1086555"/>
              <a:ext cx="1003757" cy="25529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close/>
                </a:path>
              </a:pathLst>
            </a:custGeom>
            <a:gradFill flip="none" rotWithShape="1">
              <a:gsLst>
                <a:gs pos="0">
                  <a:srgbClr val="595959"/>
                </a:gs>
                <a:gs pos="100000">
                  <a:srgbClr val="C0C0C0"/>
                </a:gs>
              </a:gsLst>
              <a:lin ang="5400000" scaled="0"/>
            </a:gra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a:defRPr sz="3000">
                  <a:solidFill>
                    <a:srgbClr val="FFFFFF"/>
                  </a:solidFill>
                  <a:effectLst>
                    <a:outerShdw sx="100000" sy="100000" kx="0" ky="0" algn="b" rotWithShape="0" blurRad="38100" dist="12700" dir="5400000">
                      <a:srgbClr val="000000">
                        <a:alpha val="80000"/>
                      </a:srgbClr>
                    </a:outerShdw>
                  </a:effectLst>
                </a:defRPr>
              </a:pPr>
            </a:p>
          </p:txBody>
        </p:sp>
      </p:grpSp>
      <p:sp>
        <p:nvSpPr>
          <p:cNvPr id="478" name="June 1, 2005"/>
          <p:cNvSpPr txBox="1"/>
          <p:nvPr/>
        </p:nvSpPr>
        <p:spPr>
          <a:xfrm>
            <a:off x="1144693" y="7633310"/>
            <a:ext cx="4262686" cy="4610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70933">
              <a:spcBef>
                <a:spcPts val="1000"/>
              </a:spcBef>
              <a:defRPr sz="2400"/>
            </a:lvl1pPr>
          </a:lstStyle>
          <a:p>
            <a:pPr/>
            <a:r>
              <a:t>June 1, 2005</a:t>
            </a:r>
          </a:p>
        </p:txBody>
      </p:sp>
      <p:sp>
        <p:nvSpPr>
          <p:cNvPr id="479" name="June 17, 2005"/>
          <p:cNvSpPr txBox="1"/>
          <p:nvPr/>
        </p:nvSpPr>
        <p:spPr>
          <a:xfrm>
            <a:off x="4368800" y="7642340"/>
            <a:ext cx="4262686" cy="4610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70933">
              <a:spcBef>
                <a:spcPts val="1000"/>
              </a:spcBef>
              <a:defRPr sz="2400"/>
            </a:lvl1pPr>
          </a:lstStyle>
          <a:p>
            <a:pPr/>
            <a:r>
              <a:t>June 17, 2005</a:t>
            </a:r>
          </a:p>
        </p:txBody>
      </p:sp>
      <p:sp>
        <p:nvSpPr>
          <p:cNvPr id="480" name="July 3, 2005"/>
          <p:cNvSpPr txBox="1"/>
          <p:nvPr/>
        </p:nvSpPr>
        <p:spPr>
          <a:xfrm>
            <a:off x="7240693" y="7624279"/>
            <a:ext cx="4262686" cy="4610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70933">
              <a:spcBef>
                <a:spcPts val="1000"/>
              </a:spcBef>
              <a:defRPr sz="2400"/>
            </a:lvl1pPr>
          </a:lstStyle>
          <a:p>
            <a:pPr/>
            <a:r>
              <a:t>July 3, 2005</a:t>
            </a:r>
          </a:p>
        </p:txBody>
      </p:sp>
      <p:grpSp>
        <p:nvGrpSpPr>
          <p:cNvPr id="483" name="Group"/>
          <p:cNvGrpSpPr/>
          <p:nvPr/>
        </p:nvGrpSpPr>
        <p:grpSpPr>
          <a:xfrm>
            <a:off x="4768426" y="4118186"/>
            <a:ext cx="2980268" cy="3639538"/>
            <a:chOff x="0" y="0"/>
            <a:chExt cx="2980266" cy="3639537"/>
          </a:xfrm>
        </p:grpSpPr>
        <p:pic>
          <p:nvPicPr>
            <p:cNvPr id="481" name="POES_TRANS" descr="POES_TRANS"/>
            <p:cNvPicPr>
              <a:picLocks noChangeAspect="1"/>
            </p:cNvPicPr>
            <p:nvPr/>
          </p:nvPicPr>
          <p:blipFill>
            <a:blip r:embed="rId2">
              <a:extLst/>
            </a:blip>
            <a:stretch>
              <a:fillRect/>
            </a:stretch>
          </p:blipFill>
          <p:spPr>
            <a:xfrm>
              <a:off x="0" y="-1"/>
              <a:ext cx="2980267" cy="1520189"/>
            </a:xfrm>
            <a:prstGeom prst="rect">
              <a:avLst/>
            </a:prstGeom>
            <a:ln w="12700" cap="flat">
              <a:noFill/>
              <a:miter lim="400000"/>
            </a:ln>
            <a:effectLst/>
          </p:spPr>
        </p:pic>
        <p:sp>
          <p:nvSpPr>
            <p:cNvPr id="482" name="Triangle"/>
            <p:cNvSpPr/>
            <p:nvPr/>
          </p:nvSpPr>
          <p:spPr>
            <a:xfrm>
              <a:off x="354609" y="1086555"/>
              <a:ext cx="1003757" cy="25529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close/>
                </a:path>
              </a:pathLst>
            </a:custGeom>
            <a:gradFill flip="none" rotWithShape="1">
              <a:gsLst>
                <a:gs pos="0">
                  <a:srgbClr val="595959"/>
                </a:gs>
                <a:gs pos="100000">
                  <a:srgbClr val="C0C0C0"/>
                </a:gs>
              </a:gsLst>
              <a:lin ang="5400000" scaled="0"/>
            </a:gra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a:defRPr sz="3000">
                  <a:solidFill>
                    <a:srgbClr val="FFFFFF"/>
                  </a:solidFill>
                  <a:effectLst>
                    <a:outerShdw sx="100000" sy="100000" kx="0" ky="0" algn="b" rotWithShape="0" blurRad="38100" dist="12700" dir="5400000">
                      <a:srgbClr val="000000">
                        <a:alpha val="80000"/>
                      </a:srgbClr>
                    </a:outerShdw>
                  </a:effectLst>
                </a:defRPr>
              </a:pPr>
            </a:p>
          </p:txBody>
        </p:sp>
      </p:grpSp>
      <p:grpSp>
        <p:nvGrpSpPr>
          <p:cNvPr id="486" name="Group"/>
          <p:cNvGrpSpPr/>
          <p:nvPr/>
        </p:nvGrpSpPr>
        <p:grpSpPr>
          <a:xfrm>
            <a:off x="7911253" y="4118186"/>
            <a:ext cx="2980268" cy="3639538"/>
            <a:chOff x="0" y="0"/>
            <a:chExt cx="2980266" cy="3639537"/>
          </a:xfrm>
        </p:grpSpPr>
        <p:pic>
          <p:nvPicPr>
            <p:cNvPr id="484" name="POES_TRANS" descr="POES_TRANS"/>
            <p:cNvPicPr>
              <a:picLocks noChangeAspect="1"/>
            </p:cNvPicPr>
            <p:nvPr/>
          </p:nvPicPr>
          <p:blipFill>
            <a:blip r:embed="rId2">
              <a:extLst/>
            </a:blip>
            <a:stretch>
              <a:fillRect/>
            </a:stretch>
          </p:blipFill>
          <p:spPr>
            <a:xfrm>
              <a:off x="0" y="-1"/>
              <a:ext cx="2980267" cy="1520189"/>
            </a:xfrm>
            <a:prstGeom prst="rect">
              <a:avLst/>
            </a:prstGeom>
            <a:ln w="12700" cap="flat">
              <a:noFill/>
              <a:miter lim="400000"/>
            </a:ln>
            <a:effectLst/>
          </p:spPr>
        </p:pic>
        <p:sp>
          <p:nvSpPr>
            <p:cNvPr id="485" name="Triangle"/>
            <p:cNvSpPr/>
            <p:nvPr/>
          </p:nvSpPr>
          <p:spPr>
            <a:xfrm>
              <a:off x="354609" y="1086555"/>
              <a:ext cx="1003757" cy="25529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close/>
                </a:path>
              </a:pathLst>
            </a:custGeom>
            <a:gradFill flip="none" rotWithShape="1">
              <a:gsLst>
                <a:gs pos="0">
                  <a:srgbClr val="595959"/>
                </a:gs>
                <a:gs pos="100000">
                  <a:srgbClr val="C0C0C0"/>
                </a:gs>
              </a:gsLst>
              <a:lin ang="5400000" scaled="0"/>
            </a:gra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a:defRPr sz="3000">
                  <a:solidFill>
                    <a:srgbClr val="FFFFFF"/>
                  </a:solidFill>
                  <a:effectLst>
                    <a:outerShdw sx="100000" sy="100000" kx="0" ky="0" algn="b" rotWithShape="0" blurRad="38100" dist="12700" dir="5400000">
                      <a:srgbClr val="000000">
                        <a:alpha val="80000"/>
                      </a:srgbClr>
                    </a:outerShdw>
                  </a:effectLst>
                </a:defRPr>
              </a:pPr>
            </a:p>
          </p:txBody>
        </p:sp>
      </p:grpSp>
      <p:sp>
        <p:nvSpPr>
          <p:cNvPr id="487" name="Line"/>
          <p:cNvSpPr/>
          <p:nvPr/>
        </p:nvSpPr>
        <p:spPr>
          <a:xfrm>
            <a:off x="2136599" y="7222635"/>
            <a:ext cx="6095259" cy="4513"/>
          </a:xfrm>
          <a:prstGeom prst="line">
            <a:avLst/>
          </a:prstGeom>
          <a:ln w="12700">
            <a:solidFill>
              <a:srgbClr val="003366"/>
            </a:solidFill>
            <a:headEnd type="oval"/>
            <a:tailEnd type="triangle"/>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488" name="Temporal Resolution…"/>
          <p:cNvSpPr txBox="1"/>
          <p:nvPr/>
        </p:nvSpPr>
        <p:spPr>
          <a:xfrm>
            <a:off x="2077155" y="2794680"/>
            <a:ext cx="7014917" cy="7858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270933">
              <a:spcBef>
                <a:spcPts val="800"/>
              </a:spcBef>
              <a:defRPr sz="1800"/>
            </a:pPr>
            <a:r>
              <a:t>Temporal Resolution </a:t>
            </a:r>
          </a:p>
          <a:p>
            <a:pPr defTabSz="270933">
              <a:spcBef>
                <a:spcPts val="800"/>
              </a:spcBef>
              <a:defRPr sz="1800"/>
            </a:pPr>
            <a:r>
              <a:t> Every 16 Days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What is temporal resolution?"/>
          <p:cNvSpPr txBox="1"/>
          <p:nvPr/>
        </p:nvSpPr>
        <p:spPr>
          <a:xfrm>
            <a:off x="-1" y="205964"/>
            <a:ext cx="13004801" cy="6718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indent="917575"/>
          </a:lstStyle>
          <a:p>
            <a:pPr/>
            <a:r>
              <a:t>What is temporal resolution? </a:t>
            </a:r>
          </a:p>
        </p:txBody>
      </p:sp>
      <p:pic>
        <p:nvPicPr>
          <p:cNvPr id="491" name="sidelap.gif (23248 Byte)" descr="sidelap.gif (23248 Byte)"/>
          <p:cNvPicPr>
            <a:picLocks noChangeAspect="1"/>
          </p:cNvPicPr>
          <p:nvPr/>
        </p:nvPicPr>
        <p:blipFill>
          <a:blip r:embed="rId2">
            <a:extLst/>
          </a:blip>
          <a:stretch>
            <a:fillRect/>
          </a:stretch>
        </p:blipFill>
        <p:spPr>
          <a:xfrm>
            <a:off x="758613" y="5527040"/>
            <a:ext cx="4064001" cy="3282810"/>
          </a:xfrm>
          <a:prstGeom prst="rect">
            <a:avLst/>
          </a:prstGeom>
          <a:ln w="12700">
            <a:miter lim="400000"/>
          </a:ln>
        </p:spPr>
      </p:pic>
      <p:sp>
        <p:nvSpPr>
          <p:cNvPr id="492" name="How frequently imagery is obtained for the same area.…"/>
          <p:cNvSpPr txBox="1"/>
          <p:nvPr/>
        </p:nvSpPr>
        <p:spPr>
          <a:xfrm>
            <a:off x="1246293" y="1348867"/>
            <a:ext cx="10512214" cy="31392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34682" indent="-334682">
              <a:spcBef>
                <a:spcPts val="1200"/>
              </a:spcBef>
              <a:buSzPct val="75000"/>
              <a:buChar char="•"/>
              <a:defRPr sz="2800"/>
            </a:pPr>
            <a:r>
              <a:t> How frequently imagery is obtained for the same area.</a:t>
            </a:r>
          </a:p>
          <a:p>
            <a:pPr marL="334682" indent="-334682">
              <a:spcBef>
                <a:spcPts val="1200"/>
              </a:spcBef>
              <a:buSzPct val="75000"/>
              <a:buChar char="•"/>
              <a:defRPr sz="2800"/>
            </a:pPr>
            <a:r>
              <a:t> Ability to collect imagery of the same area of the Earth's surface at different periods is critical </a:t>
            </a:r>
          </a:p>
          <a:p>
            <a:pPr marL="334682" indent="-334682">
              <a:spcBef>
                <a:spcPts val="1200"/>
              </a:spcBef>
              <a:buSzPct val="75000"/>
              <a:buChar char="•"/>
              <a:defRPr sz="2800"/>
            </a:pPr>
            <a:r>
              <a:t> Spectral characteristics of features may change over time </a:t>
            </a:r>
          </a:p>
          <a:p>
            <a:pPr marL="334682" indent="-334682">
              <a:spcBef>
                <a:spcPts val="1200"/>
              </a:spcBef>
              <a:buSzPct val="75000"/>
              <a:buChar char="•"/>
              <a:defRPr sz="2800"/>
            </a:pPr>
            <a:r>
              <a:t> Changes can be detected by collecting and comparing multi-temporal imagery. </a:t>
            </a:r>
          </a:p>
        </p:txBody>
      </p:sp>
      <p:sp>
        <p:nvSpPr>
          <p:cNvPr id="493" name="The time factor in imaging is important when:…"/>
          <p:cNvSpPr txBox="1"/>
          <p:nvPr/>
        </p:nvSpPr>
        <p:spPr>
          <a:xfrm>
            <a:off x="5075484" y="4959254"/>
            <a:ext cx="7369387" cy="44183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86870" indent="-286870">
              <a:spcBef>
                <a:spcPts val="500"/>
              </a:spcBef>
              <a:buSzPct val="75000"/>
              <a:buChar char="•"/>
              <a:defRPr sz="2400"/>
            </a:pPr>
            <a:r>
              <a:t>The time factor in imaging is important when:   </a:t>
            </a:r>
          </a:p>
          <a:p>
            <a:pPr marL="286870" indent="-286870">
              <a:spcBef>
                <a:spcPts val="500"/>
              </a:spcBef>
              <a:buSzPct val="75000"/>
              <a:buChar char="•"/>
              <a:defRPr sz="2400"/>
            </a:pPr>
            <a:r>
              <a:t> persistent clouds offer limited clear views of the Earth's surface (often in the tropics) </a:t>
            </a:r>
          </a:p>
          <a:p>
            <a:pPr marL="286870" indent="-286870">
              <a:spcBef>
                <a:spcPts val="500"/>
              </a:spcBef>
              <a:buSzPct val="75000"/>
              <a:buChar char="•"/>
              <a:defRPr sz="2400"/>
            </a:pPr>
            <a:r>
              <a:t> short-lived phenomena (floods, oil slicks, etc.) need to be imaged</a:t>
            </a:r>
          </a:p>
          <a:p>
            <a:pPr marL="286870" indent="-286870">
              <a:spcBef>
                <a:spcPts val="500"/>
              </a:spcBef>
              <a:buSzPct val="75000"/>
              <a:buChar char="•"/>
              <a:defRPr sz="2400"/>
            </a:pPr>
            <a:r>
              <a:t> multi-temporal comparisons are required (e.g. the spread of a forest disease from one year to the next)</a:t>
            </a:r>
          </a:p>
          <a:p>
            <a:pPr marL="286870" indent="-286870">
              <a:spcBef>
                <a:spcPts val="500"/>
              </a:spcBef>
              <a:buSzPct val="75000"/>
              <a:buChar char="•"/>
              <a:defRPr sz="2400"/>
            </a:pPr>
            <a:r>
              <a:t> the changing appearance of a feature over time can be used to distinguish it from near-similar features (wheat / maize)</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Text"/>
          <p:cNvSpPr txBox="1"/>
          <p:nvPr/>
        </p:nvSpPr>
        <p:spPr>
          <a:xfrm>
            <a:off x="3578578" y="2204097"/>
            <a:ext cx="3556000" cy="53454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496" name="Text"/>
          <p:cNvSpPr txBox="1"/>
          <p:nvPr/>
        </p:nvSpPr>
        <p:spPr>
          <a:xfrm>
            <a:off x="3172178" y="2204098"/>
            <a:ext cx="4064001" cy="53454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497" name="Text"/>
          <p:cNvSpPr txBox="1"/>
          <p:nvPr/>
        </p:nvSpPr>
        <p:spPr>
          <a:xfrm>
            <a:off x="3172178" y="2205227"/>
            <a:ext cx="4064001" cy="53454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498" name="Text"/>
          <p:cNvSpPr txBox="1"/>
          <p:nvPr/>
        </p:nvSpPr>
        <p:spPr>
          <a:xfrm>
            <a:off x="3172178" y="2204098"/>
            <a:ext cx="4064001" cy="53454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499" name="Text"/>
          <p:cNvSpPr txBox="1"/>
          <p:nvPr/>
        </p:nvSpPr>
        <p:spPr>
          <a:xfrm>
            <a:off x="3488267" y="2205227"/>
            <a:ext cx="3668889" cy="53454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500" name="Text"/>
          <p:cNvSpPr txBox="1"/>
          <p:nvPr/>
        </p:nvSpPr>
        <p:spPr>
          <a:xfrm>
            <a:off x="3172178" y="2205227"/>
            <a:ext cx="4064001" cy="53454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pic>
        <p:nvPicPr>
          <p:cNvPr id="501" name="ikonos_washington" descr="ikonos_washington"/>
          <p:cNvPicPr>
            <a:picLocks noChangeAspect="1"/>
          </p:cNvPicPr>
          <p:nvPr/>
        </p:nvPicPr>
        <p:blipFill>
          <a:blip r:embed="rId2">
            <a:extLst/>
          </a:blip>
          <a:stretch>
            <a:fillRect/>
          </a:stretch>
        </p:blipFill>
        <p:spPr>
          <a:xfrm>
            <a:off x="541866" y="1733973"/>
            <a:ext cx="6502401" cy="6502401"/>
          </a:xfrm>
          <a:prstGeom prst="rect">
            <a:avLst/>
          </a:prstGeom>
          <a:ln w="12700">
            <a:miter lim="400000"/>
          </a:ln>
        </p:spPr>
      </p:pic>
      <p:sp>
        <p:nvSpPr>
          <p:cNvPr id="502" name="Let’s look at both Spatial and Spectral resolution"/>
          <p:cNvSpPr txBox="1"/>
          <p:nvPr>
            <p:ph type="title"/>
          </p:nvPr>
        </p:nvSpPr>
        <p:spPr>
          <a:prstGeom prst="rect">
            <a:avLst/>
          </a:prstGeom>
        </p:spPr>
        <p:txBody>
          <a:bodyPr/>
          <a:lstStyle>
            <a:lvl1pPr indent="917575">
              <a:defRPr sz="3400"/>
            </a:lvl1pPr>
          </a:lstStyle>
          <a:p>
            <a:pPr/>
            <a:r>
              <a:t>Let’s look at both Spatial and Spectral resolution </a:t>
            </a:r>
          </a:p>
        </p:txBody>
      </p:sp>
      <p:sp>
        <p:nvSpPr>
          <p:cNvPr id="503" name="Next five slides describe 3 Multispectral scanning systems: IKONOS, AVHRR, and Landsat.…"/>
          <p:cNvSpPr txBox="1"/>
          <p:nvPr/>
        </p:nvSpPr>
        <p:spPr>
          <a:xfrm>
            <a:off x="7152640" y="1885547"/>
            <a:ext cx="5201921" cy="71746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1200"/>
              </a:spcBef>
              <a:defRPr sz="3000"/>
            </a:pPr>
            <a:r>
              <a:t>Next five slides describe 3 Multispectral scanning systems: IKONOS, AVHRR, and Landsat.  </a:t>
            </a:r>
          </a:p>
          <a:p>
            <a:pPr>
              <a:spcBef>
                <a:spcPts val="2600"/>
              </a:spcBef>
              <a:defRPr sz="3000"/>
            </a:pPr>
          </a:p>
          <a:p>
            <a:pPr>
              <a:spcBef>
                <a:spcPts val="1200"/>
              </a:spcBef>
              <a:defRPr sz="3000"/>
            </a:pPr>
            <a:r>
              <a:t>A multispectral system collects data over a variety of different wavelengths, or bands.</a:t>
            </a:r>
          </a:p>
          <a:p>
            <a:pPr>
              <a:spcBef>
                <a:spcPts val="2600"/>
              </a:spcBef>
              <a:defRPr sz="3000"/>
            </a:pPr>
          </a:p>
          <a:p>
            <a:pPr>
              <a:spcBef>
                <a:spcPts val="1200"/>
              </a:spcBef>
              <a:defRPr sz="3000"/>
            </a:pPr>
            <a:r>
              <a:t>Take note of both the spatial resolution and the spectral resolution of each.</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What is “high” spatial resolution?"/>
          <p:cNvSpPr txBox="1"/>
          <p:nvPr>
            <p:ph type="title"/>
          </p:nvPr>
        </p:nvSpPr>
        <p:spPr>
          <a:prstGeom prst="rect">
            <a:avLst/>
          </a:prstGeom>
        </p:spPr>
        <p:txBody>
          <a:bodyPr/>
          <a:lstStyle>
            <a:lvl1pPr indent="917575">
              <a:defRPr sz="3800"/>
            </a:lvl1pPr>
          </a:lstStyle>
          <a:p>
            <a:pPr/>
            <a:r>
              <a:t>What is “high” spatial resolution?</a:t>
            </a:r>
          </a:p>
        </p:txBody>
      </p:sp>
      <p:sp>
        <p:nvSpPr>
          <p:cNvPr id="506" name="Text"/>
          <p:cNvSpPr txBox="1"/>
          <p:nvPr/>
        </p:nvSpPr>
        <p:spPr>
          <a:xfrm>
            <a:off x="3578578" y="2204097"/>
            <a:ext cx="3556000" cy="53454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507" name="Text"/>
          <p:cNvSpPr txBox="1"/>
          <p:nvPr/>
        </p:nvSpPr>
        <p:spPr>
          <a:xfrm>
            <a:off x="3172178" y="2204098"/>
            <a:ext cx="4064001" cy="53454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508" name="Text"/>
          <p:cNvSpPr txBox="1"/>
          <p:nvPr/>
        </p:nvSpPr>
        <p:spPr>
          <a:xfrm>
            <a:off x="3172178" y="2205227"/>
            <a:ext cx="4064001" cy="53454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509" name="Text"/>
          <p:cNvSpPr txBox="1"/>
          <p:nvPr/>
        </p:nvSpPr>
        <p:spPr>
          <a:xfrm>
            <a:off x="3172178" y="2204098"/>
            <a:ext cx="4064001" cy="53454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510" name="Text"/>
          <p:cNvSpPr txBox="1"/>
          <p:nvPr/>
        </p:nvSpPr>
        <p:spPr>
          <a:xfrm>
            <a:off x="3488267" y="2205227"/>
            <a:ext cx="3668889" cy="53454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511" name="Text"/>
          <p:cNvSpPr txBox="1"/>
          <p:nvPr/>
        </p:nvSpPr>
        <p:spPr>
          <a:xfrm>
            <a:off x="3172178" y="2205227"/>
            <a:ext cx="4064001" cy="53454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pic>
        <p:nvPicPr>
          <p:cNvPr id="512" name="ikonos_washington" descr="ikonos_washington"/>
          <p:cNvPicPr>
            <a:picLocks noChangeAspect="1"/>
          </p:cNvPicPr>
          <p:nvPr/>
        </p:nvPicPr>
        <p:blipFill>
          <a:blip r:embed="rId2">
            <a:extLst/>
          </a:blip>
          <a:stretch>
            <a:fillRect/>
          </a:stretch>
        </p:blipFill>
        <p:spPr>
          <a:xfrm>
            <a:off x="1408853" y="1625599"/>
            <a:ext cx="6502401" cy="6502401"/>
          </a:xfrm>
          <a:prstGeom prst="rect">
            <a:avLst/>
          </a:prstGeom>
          <a:ln w="12700">
            <a:miter lim="400000"/>
          </a:ln>
        </p:spPr>
      </p:pic>
      <p:pic>
        <p:nvPicPr>
          <p:cNvPr id="513" name="T2_C3_table1a" descr="T2_C3_table1a"/>
          <p:cNvPicPr>
            <a:picLocks noChangeAspect="1"/>
          </p:cNvPicPr>
          <p:nvPr/>
        </p:nvPicPr>
        <p:blipFill>
          <a:blip r:embed="rId3">
            <a:extLst/>
          </a:blip>
          <a:stretch>
            <a:fillRect/>
          </a:stretch>
        </p:blipFill>
        <p:spPr>
          <a:xfrm>
            <a:off x="5310293" y="2059093"/>
            <a:ext cx="6371450" cy="2406792"/>
          </a:xfrm>
          <a:prstGeom prst="rect">
            <a:avLst/>
          </a:prstGeom>
          <a:ln w="12700">
            <a:miter lim="400000"/>
          </a:ln>
        </p:spPr>
      </p:pic>
      <p:pic>
        <p:nvPicPr>
          <p:cNvPr id="514" name="spectrum_bands" descr="spectrum_bands"/>
          <p:cNvPicPr>
            <a:picLocks noChangeAspect="1"/>
          </p:cNvPicPr>
          <p:nvPr/>
        </p:nvPicPr>
        <p:blipFill>
          <a:blip r:embed="rId4">
            <a:extLst/>
          </a:blip>
          <a:stretch>
            <a:fillRect/>
          </a:stretch>
        </p:blipFill>
        <p:spPr>
          <a:xfrm>
            <a:off x="5310293" y="5527040"/>
            <a:ext cx="6502401" cy="1625601"/>
          </a:xfrm>
          <a:prstGeom prst="rect">
            <a:avLst/>
          </a:prstGeom>
          <a:ln w="12700">
            <a:miter lim="400000"/>
          </a:ln>
        </p:spPr>
      </p:pic>
      <p:sp>
        <p:nvSpPr>
          <p:cNvPr id="515" name="Rectangle"/>
          <p:cNvSpPr/>
          <p:nvPr/>
        </p:nvSpPr>
        <p:spPr>
          <a:xfrm>
            <a:off x="10187093" y="2817706"/>
            <a:ext cx="514775" cy="1679788"/>
          </a:xfrm>
          <a:prstGeom prst="rect">
            <a:avLst/>
          </a:prstGeom>
          <a:ln w="25400">
            <a:solidFill>
              <a:srgbClr val="FF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516" name="Line"/>
          <p:cNvSpPr/>
          <p:nvPr/>
        </p:nvSpPr>
        <p:spPr>
          <a:xfrm>
            <a:off x="6068906" y="6610773"/>
            <a:ext cx="460588" cy="1"/>
          </a:xfrm>
          <a:prstGeom prst="line">
            <a:avLst/>
          </a:prstGeom>
          <a:ln w="50800">
            <a:solidFill>
              <a:srgbClr val="FF00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517" name="Line"/>
          <p:cNvSpPr/>
          <p:nvPr/>
        </p:nvSpPr>
        <p:spPr>
          <a:xfrm>
            <a:off x="6285653" y="4660053"/>
            <a:ext cx="1" cy="650241"/>
          </a:xfrm>
          <a:prstGeom prst="line">
            <a:avLst/>
          </a:prstGeom>
          <a:ln w="50800">
            <a:solidFill>
              <a:srgbClr val="FF0000"/>
            </a:solidFill>
            <a:tailEnd type="triangle"/>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518" name="Spectral resolution" descr="Spectral resolution"/>
          <p:cNvPicPr>
            <a:picLocks noChangeAspect="1"/>
          </p:cNvPicPr>
          <p:nvPr/>
        </p:nvPicPr>
        <p:blipFill>
          <a:blip r:embed="rId5">
            <a:extLst/>
          </a:blip>
          <a:srcRect l="35068" t="0" r="0" b="0"/>
          <a:stretch>
            <a:fillRect/>
          </a:stretch>
        </p:blipFill>
        <p:spPr>
          <a:xfrm>
            <a:off x="345440" y="2275839"/>
            <a:ext cx="1605280" cy="2117797"/>
          </a:xfrm>
          <a:prstGeom prst="rect">
            <a:avLst/>
          </a:prstGeom>
          <a:ln w="12700">
            <a:miter lim="400000"/>
          </a:ln>
        </p:spPr>
      </p:pic>
      <p:sp>
        <p:nvSpPr>
          <p:cNvPr id="519" name="Line"/>
          <p:cNvSpPr/>
          <p:nvPr/>
        </p:nvSpPr>
        <p:spPr>
          <a:xfrm>
            <a:off x="4551680" y="1517226"/>
            <a:ext cx="758614" cy="541868"/>
          </a:xfrm>
          <a:prstGeom prst="line">
            <a:avLst/>
          </a:prstGeom>
          <a:ln w="76200">
            <a:solidFill>
              <a:srgbClr val="FF0000"/>
            </a:solidFill>
            <a:tailEnd type="triangle"/>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What is “low” spatial resolution?"/>
          <p:cNvSpPr txBox="1"/>
          <p:nvPr>
            <p:ph type="title"/>
          </p:nvPr>
        </p:nvSpPr>
        <p:spPr>
          <a:xfrm>
            <a:off x="762000" y="-385234"/>
            <a:ext cx="11480800" cy="2146301"/>
          </a:xfrm>
          <a:prstGeom prst="rect">
            <a:avLst/>
          </a:prstGeom>
        </p:spPr>
        <p:txBody>
          <a:bodyPr/>
          <a:lstStyle>
            <a:lvl1pPr indent="917575">
              <a:defRPr sz="4400"/>
            </a:lvl1pPr>
          </a:lstStyle>
          <a:p>
            <a:pPr/>
            <a:r>
              <a:t>What is “low” spatial resolution?</a:t>
            </a:r>
          </a:p>
        </p:txBody>
      </p:sp>
      <p:sp>
        <p:nvSpPr>
          <p:cNvPr id="522" name="Text"/>
          <p:cNvSpPr txBox="1"/>
          <p:nvPr/>
        </p:nvSpPr>
        <p:spPr>
          <a:xfrm>
            <a:off x="3578578" y="2204097"/>
            <a:ext cx="3556000" cy="53454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523" name="Text"/>
          <p:cNvSpPr txBox="1"/>
          <p:nvPr/>
        </p:nvSpPr>
        <p:spPr>
          <a:xfrm>
            <a:off x="3172178" y="2204098"/>
            <a:ext cx="4064001" cy="53454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524" name="Text"/>
          <p:cNvSpPr txBox="1"/>
          <p:nvPr/>
        </p:nvSpPr>
        <p:spPr>
          <a:xfrm>
            <a:off x="3172178" y="2205227"/>
            <a:ext cx="4064001" cy="53454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525" name="Text"/>
          <p:cNvSpPr txBox="1"/>
          <p:nvPr/>
        </p:nvSpPr>
        <p:spPr>
          <a:xfrm>
            <a:off x="3172178" y="2204098"/>
            <a:ext cx="4064001" cy="53454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526" name="Text"/>
          <p:cNvSpPr txBox="1"/>
          <p:nvPr/>
        </p:nvSpPr>
        <p:spPr>
          <a:xfrm>
            <a:off x="3488267" y="2205227"/>
            <a:ext cx="3668889" cy="53454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527" name="Text"/>
          <p:cNvSpPr txBox="1"/>
          <p:nvPr/>
        </p:nvSpPr>
        <p:spPr>
          <a:xfrm>
            <a:off x="3212818" y="2205227"/>
            <a:ext cx="4014330" cy="53454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pic>
        <p:nvPicPr>
          <p:cNvPr id="528" name="avhrr_orbitpass" descr="avhrr_orbitpass"/>
          <p:cNvPicPr>
            <a:picLocks noChangeAspect="1"/>
          </p:cNvPicPr>
          <p:nvPr/>
        </p:nvPicPr>
        <p:blipFill>
          <a:blip r:embed="rId3">
            <a:extLst/>
          </a:blip>
          <a:stretch>
            <a:fillRect/>
          </a:stretch>
        </p:blipFill>
        <p:spPr>
          <a:xfrm>
            <a:off x="1083733" y="2275839"/>
            <a:ext cx="5368996" cy="6511433"/>
          </a:xfrm>
          <a:prstGeom prst="rect">
            <a:avLst/>
          </a:prstGeom>
          <a:ln w="12700">
            <a:miter lim="400000"/>
          </a:ln>
        </p:spPr>
      </p:pic>
      <p:pic>
        <p:nvPicPr>
          <p:cNvPr id="529" name="spectrum_bands" descr="spectrum_bands"/>
          <p:cNvPicPr>
            <a:picLocks noChangeAspect="1"/>
          </p:cNvPicPr>
          <p:nvPr/>
        </p:nvPicPr>
        <p:blipFill>
          <a:blip r:embed="rId4">
            <a:extLst/>
          </a:blip>
          <a:stretch>
            <a:fillRect/>
          </a:stretch>
        </p:blipFill>
        <p:spPr>
          <a:xfrm>
            <a:off x="5310293" y="5527040"/>
            <a:ext cx="6502401" cy="1625601"/>
          </a:xfrm>
          <a:prstGeom prst="rect">
            <a:avLst/>
          </a:prstGeom>
          <a:ln w="12700">
            <a:miter lim="400000"/>
          </a:ln>
        </p:spPr>
      </p:pic>
      <p:pic>
        <p:nvPicPr>
          <p:cNvPr id="530" name="T2_C3_table1" descr="T2_C3_table1"/>
          <p:cNvPicPr>
            <a:picLocks noChangeAspect="1"/>
          </p:cNvPicPr>
          <p:nvPr/>
        </p:nvPicPr>
        <p:blipFill>
          <a:blip r:embed="rId5">
            <a:extLst/>
          </a:blip>
          <a:stretch>
            <a:fillRect/>
          </a:stretch>
        </p:blipFill>
        <p:spPr>
          <a:xfrm>
            <a:off x="5310293" y="2059093"/>
            <a:ext cx="6421121" cy="2438401"/>
          </a:xfrm>
          <a:prstGeom prst="rect">
            <a:avLst/>
          </a:prstGeom>
          <a:ln w="12700">
            <a:miter lim="400000"/>
          </a:ln>
        </p:spPr>
      </p:pic>
      <p:sp>
        <p:nvSpPr>
          <p:cNvPr id="531" name="Rectangle"/>
          <p:cNvSpPr/>
          <p:nvPr/>
        </p:nvSpPr>
        <p:spPr>
          <a:xfrm>
            <a:off x="10403840" y="2817706"/>
            <a:ext cx="555414" cy="1652694"/>
          </a:xfrm>
          <a:prstGeom prst="rect">
            <a:avLst/>
          </a:prstGeom>
          <a:ln w="25400">
            <a:solidFill>
              <a:srgbClr val="FF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532" name="Line"/>
          <p:cNvSpPr/>
          <p:nvPr/>
        </p:nvSpPr>
        <p:spPr>
          <a:xfrm>
            <a:off x="6285653" y="6610773"/>
            <a:ext cx="1625601" cy="1"/>
          </a:xfrm>
          <a:prstGeom prst="line">
            <a:avLst/>
          </a:prstGeom>
          <a:ln w="38100">
            <a:solidFill>
              <a:srgbClr val="FF00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533" name="Line"/>
          <p:cNvSpPr/>
          <p:nvPr/>
        </p:nvSpPr>
        <p:spPr>
          <a:xfrm>
            <a:off x="7044266" y="4660053"/>
            <a:ext cx="1" cy="650241"/>
          </a:xfrm>
          <a:prstGeom prst="line">
            <a:avLst/>
          </a:prstGeom>
          <a:ln w="50800">
            <a:solidFill>
              <a:srgbClr val="FF0000"/>
            </a:solidFill>
            <a:tailEnd type="triangle"/>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534" name="Line"/>
          <p:cNvSpPr/>
          <p:nvPr/>
        </p:nvSpPr>
        <p:spPr>
          <a:xfrm>
            <a:off x="4443306" y="1733973"/>
            <a:ext cx="866988" cy="433494"/>
          </a:xfrm>
          <a:prstGeom prst="line">
            <a:avLst/>
          </a:prstGeom>
          <a:ln w="76200">
            <a:solidFill>
              <a:srgbClr val="FF0000"/>
            </a:solidFill>
            <a:tailEnd type="triangle"/>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535" name="Advanced Very High Resolution Radiometer"/>
          <p:cNvSpPr txBox="1"/>
          <p:nvPr/>
        </p:nvSpPr>
        <p:spPr>
          <a:xfrm>
            <a:off x="1124161" y="1147309"/>
            <a:ext cx="7288531" cy="5230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Advanced Very High Resolution Radiometer</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The IKONOS, AVHRR and Landsat instruments are passive sensors; they only measure radiation reflected or emitted by objects.…"/>
          <p:cNvSpPr txBox="1"/>
          <p:nvPr/>
        </p:nvSpPr>
        <p:spPr>
          <a:xfrm>
            <a:off x="126435" y="2738956"/>
            <a:ext cx="12751930" cy="57206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22729" indent="-322729" algn="l">
              <a:spcBef>
                <a:spcPts val="1000"/>
              </a:spcBef>
              <a:buSzPct val="75000"/>
              <a:buChar char="•"/>
              <a:defRPr sz="2600"/>
            </a:pPr>
            <a:r>
              <a:t>The IKONOS, AVHRR and Landsat instruments are passive sensors; they only measure radiation reflected or emitted by objects.</a:t>
            </a:r>
          </a:p>
          <a:p>
            <a:pPr marL="322729" indent="-322729" algn="l">
              <a:spcBef>
                <a:spcPts val="1000"/>
              </a:spcBef>
              <a:buSzPct val="75000"/>
              <a:buChar char="•"/>
              <a:defRPr sz="2600"/>
            </a:pPr>
            <a:r>
              <a:t>When it comes to the reflected visible and the near infrared bands there are two shortcomings suffered by passive sensors: </a:t>
            </a:r>
          </a:p>
          <a:p>
            <a:pPr marL="322729" indent="-322729" algn="l">
              <a:spcBef>
                <a:spcPts val="1000"/>
              </a:spcBef>
              <a:buSzPct val="75000"/>
              <a:buChar char="•"/>
              <a:defRPr sz="2600"/>
            </a:pPr>
            <a:r>
              <a:t> Cloud cover blocks these wavelengths</a:t>
            </a:r>
          </a:p>
          <a:p>
            <a:pPr marL="322729" indent="-322729" algn="l">
              <a:spcBef>
                <a:spcPts val="1000"/>
              </a:spcBef>
              <a:buSzPct val="75000"/>
              <a:buChar char="•"/>
              <a:defRPr sz="2600"/>
            </a:pPr>
            <a:r>
              <a:t> Only measurable in daylight hours</a:t>
            </a:r>
          </a:p>
          <a:p>
            <a:pPr marL="322729" indent="-322729" algn="l">
              <a:spcBef>
                <a:spcPts val="2600"/>
              </a:spcBef>
              <a:buSzPct val="75000"/>
              <a:buChar char="•"/>
              <a:defRPr sz="2600"/>
            </a:pPr>
          </a:p>
          <a:p>
            <a:pPr marL="322729" indent="-322729" algn="l">
              <a:spcBef>
                <a:spcPts val="1000"/>
              </a:spcBef>
              <a:buSzPct val="75000"/>
              <a:buChar char="•"/>
              <a:defRPr sz="2600"/>
            </a:pPr>
            <a:r>
              <a:t>Longwave radiation (e.g., microwaves) can penetrate clouds.</a:t>
            </a:r>
          </a:p>
          <a:p>
            <a:pPr marL="322729" indent="-322729" algn="l">
              <a:spcBef>
                <a:spcPts val="1000"/>
              </a:spcBef>
              <a:buSzPct val="75000"/>
              <a:buChar char="•"/>
              <a:defRPr sz="2600"/>
            </a:pPr>
            <a:r>
              <a:t>But objects on the surface of Earth do not emit enough microwaves to be easily detectable from space.</a:t>
            </a:r>
          </a:p>
          <a:p>
            <a:pPr marL="322729" indent="-322729" algn="l">
              <a:spcBef>
                <a:spcPts val="1000"/>
              </a:spcBef>
              <a:buSzPct val="75000"/>
              <a:buChar char="•"/>
              <a:defRPr sz="2600"/>
            </a:pPr>
            <a:r>
              <a:t>So, active remote sensing systems have been created.</a:t>
            </a:r>
          </a:p>
        </p:txBody>
      </p:sp>
      <p:pic>
        <p:nvPicPr>
          <p:cNvPr id="540" name="spectrum_bands" descr="spectrum_bands"/>
          <p:cNvPicPr>
            <a:picLocks noChangeAspect="1"/>
          </p:cNvPicPr>
          <p:nvPr/>
        </p:nvPicPr>
        <p:blipFill>
          <a:blip r:embed="rId2">
            <a:extLst/>
          </a:blip>
          <a:stretch>
            <a:fillRect/>
          </a:stretch>
        </p:blipFill>
        <p:spPr>
          <a:xfrm>
            <a:off x="6821958" y="4566789"/>
            <a:ext cx="6056407" cy="1514102"/>
          </a:xfrm>
          <a:prstGeom prst="rect">
            <a:avLst/>
          </a:prstGeom>
          <a:ln w="12700">
            <a:miter lim="400000"/>
          </a:ln>
        </p:spPr>
      </p:pic>
      <p:sp>
        <p:nvSpPr>
          <p:cNvPr id="541" name="Oval"/>
          <p:cNvSpPr/>
          <p:nvPr/>
        </p:nvSpPr>
        <p:spPr>
          <a:xfrm>
            <a:off x="11216640" y="5446353"/>
            <a:ext cx="1625601" cy="646402"/>
          </a:xfrm>
          <a:prstGeom prst="ellipse">
            <a:avLst/>
          </a:prstGeom>
          <a:ln w="25400">
            <a:solidFill>
              <a:srgbClr val="FF0000"/>
            </a:solidFill>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542" name="What is “active” remote sensing?"/>
          <p:cNvSpPr txBox="1"/>
          <p:nvPr/>
        </p:nvSpPr>
        <p:spPr>
          <a:xfrm>
            <a:off x="-1" y="260150"/>
            <a:ext cx="13004801" cy="6718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indent="917575"/>
          </a:lstStyle>
          <a:p>
            <a:pPr/>
            <a:r>
              <a:t>What is “active” remote sensing? </a:t>
            </a:r>
          </a:p>
        </p:txBody>
      </p:sp>
      <p:sp>
        <p:nvSpPr>
          <p:cNvPr id="543" name="Passive sensors: measure ‘naturally occurring’ radiation…"/>
          <p:cNvSpPr txBox="1"/>
          <p:nvPr/>
        </p:nvSpPr>
        <p:spPr>
          <a:xfrm>
            <a:off x="553180" y="971951"/>
            <a:ext cx="11898440" cy="17270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Passive sensors: measure ‘naturally occurring’ radiation</a:t>
            </a:r>
          </a:p>
          <a:p>
            <a:pPr>
              <a:defRPr sz="3500"/>
            </a:pPr>
            <a:r>
              <a:t>Active sensors: emit their own radiation and measure the reflection</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What is “active” remote sensing?"/>
          <p:cNvSpPr txBox="1"/>
          <p:nvPr>
            <p:ph type="title"/>
          </p:nvPr>
        </p:nvSpPr>
        <p:spPr>
          <a:xfrm>
            <a:off x="762000" y="-520700"/>
            <a:ext cx="11480800" cy="2146300"/>
          </a:xfrm>
          <a:prstGeom prst="rect">
            <a:avLst/>
          </a:prstGeom>
        </p:spPr>
        <p:txBody>
          <a:bodyPr/>
          <a:lstStyle>
            <a:lvl1pPr indent="917575">
              <a:defRPr sz="3800"/>
            </a:lvl1pPr>
          </a:lstStyle>
          <a:p>
            <a:pPr/>
            <a:r>
              <a:t>What is “active” remote sensing? </a:t>
            </a:r>
          </a:p>
        </p:txBody>
      </p:sp>
      <p:pic>
        <p:nvPicPr>
          <p:cNvPr id="546" name="SRTM_vehicle" descr="SRTM_vehicle"/>
          <p:cNvPicPr>
            <a:picLocks noChangeAspect="1"/>
          </p:cNvPicPr>
          <p:nvPr/>
        </p:nvPicPr>
        <p:blipFill>
          <a:blip r:embed="rId2">
            <a:extLst/>
          </a:blip>
          <a:stretch>
            <a:fillRect/>
          </a:stretch>
        </p:blipFill>
        <p:spPr>
          <a:xfrm>
            <a:off x="1192106" y="2275839"/>
            <a:ext cx="6527237" cy="5678313"/>
          </a:xfrm>
          <a:prstGeom prst="rect">
            <a:avLst/>
          </a:prstGeom>
          <a:ln w="12700">
            <a:miter lim="400000"/>
          </a:ln>
        </p:spPr>
      </p:pic>
      <p:sp>
        <p:nvSpPr>
          <p:cNvPr id="547" name="SRTM - Shuttle Radar Topography Mission"/>
          <p:cNvSpPr txBox="1"/>
          <p:nvPr/>
        </p:nvSpPr>
        <p:spPr>
          <a:xfrm>
            <a:off x="1706879" y="1074154"/>
            <a:ext cx="9591042" cy="20060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lnSpc>
                <a:spcPct val="125000"/>
              </a:lnSpc>
              <a:spcBef>
                <a:spcPts val="700"/>
              </a:spcBef>
            </a:lvl1pPr>
          </a:lstStyle>
          <a:p>
            <a:pPr/>
            <a:r>
              <a:t>SRTM - Shuttle Radar Topography Mission </a:t>
            </a:r>
          </a:p>
        </p:txBody>
      </p:sp>
      <p:pic>
        <p:nvPicPr>
          <p:cNvPr id="548" name="spectrum_bands" descr="spectrum_bands"/>
          <p:cNvPicPr>
            <a:picLocks noChangeAspect="1"/>
          </p:cNvPicPr>
          <p:nvPr/>
        </p:nvPicPr>
        <p:blipFill>
          <a:blip r:embed="rId3">
            <a:extLst/>
          </a:blip>
          <a:stretch>
            <a:fillRect/>
          </a:stretch>
        </p:blipFill>
        <p:spPr>
          <a:xfrm>
            <a:off x="5310293" y="2600960"/>
            <a:ext cx="6502401" cy="1625601"/>
          </a:xfrm>
          <a:prstGeom prst="rect">
            <a:avLst/>
          </a:prstGeom>
          <a:ln w="12700">
            <a:miter lim="400000"/>
          </a:ln>
        </p:spPr>
      </p:pic>
      <p:pic>
        <p:nvPicPr>
          <p:cNvPr id="549" name="shuttle_stereo_fiji" descr="shuttle_stereo_fiji"/>
          <p:cNvPicPr>
            <a:picLocks noChangeAspect="1"/>
          </p:cNvPicPr>
          <p:nvPr/>
        </p:nvPicPr>
        <p:blipFill>
          <a:blip r:embed="rId4">
            <a:extLst/>
          </a:blip>
          <a:stretch>
            <a:fillRect/>
          </a:stretch>
        </p:blipFill>
        <p:spPr>
          <a:xfrm>
            <a:off x="8019626" y="5201920"/>
            <a:ext cx="4696179" cy="3158633"/>
          </a:xfrm>
          <a:prstGeom prst="rect">
            <a:avLst/>
          </a:prstGeom>
          <a:ln w="12700">
            <a:miter lim="400000"/>
          </a:ln>
        </p:spPr>
      </p:pic>
      <p:sp>
        <p:nvSpPr>
          <p:cNvPr id="550" name="Oval"/>
          <p:cNvSpPr/>
          <p:nvPr/>
        </p:nvSpPr>
        <p:spPr>
          <a:xfrm>
            <a:off x="10403840" y="3359573"/>
            <a:ext cx="1219201" cy="785707"/>
          </a:xfrm>
          <a:prstGeom prst="ellipse">
            <a:avLst/>
          </a:prstGeom>
          <a:ln w="25400">
            <a:solidFill>
              <a:srgbClr val="FF0000"/>
            </a:solidFill>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 2013 B. Tomaszewski"/>
          <p:cNvSpPr txBox="1"/>
          <p:nvPr/>
        </p:nvSpPr>
        <p:spPr>
          <a:xfrm>
            <a:off x="381843" y="8730827"/>
            <a:ext cx="2626843" cy="3870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 2013 B. Tomaszewski</a:t>
            </a:r>
          </a:p>
        </p:txBody>
      </p:sp>
      <p:pic>
        <p:nvPicPr>
          <p:cNvPr id="188" name="C:\RIT\Dissertation\presentations\CRC_Press_Book\chapters\chapter_2\C2_Figures\Figure_2_25_thematic_map_example_dot_density.png" descr="C:\RIT\Dissertation\presentations\CRC_Press_Book\chapters\chapter_2\C2_Figures\Figure_2_25_thematic_map_example_dot_density.png"/>
          <p:cNvPicPr>
            <a:picLocks noChangeAspect="1"/>
          </p:cNvPicPr>
          <p:nvPr/>
        </p:nvPicPr>
        <p:blipFill>
          <a:blip r:embed="rId2">
            <a:extLst/>
          </a:blip>
          <a:srcRect l="2993" t="3395" r="3579" b="31513"/>
          <a:stretch>
            <a:fillRect/>
          </a:stretch>
        </p:blipFill>
        <p:spPr>
          <a:xfrm>
            <a:off x="0" y="1692683"/>
            <a:ext cx="12919279" cy="6956536"/>
          </a:xfrm>
          <a:prstGeom prst="rect">
            <a:avLst/>
          </a:prstGeom>
          <a:ln w="12700">
            <a:miter lim="400000"/>
          </a:ln>
        </p:spPr>
      </p:pic>
      <p:sp>
        <p:nvSpPr>
          <p:cNvPr id="189" name="Dot Density Map"/>
          <p:cNvSpPr txBox="1"/>
          <p:nvPr/>
        </p:nvSpPr>
        <p:spPr>
          <a:xfrm>
            <a:off x="970198" y="-26258"/>
            <a:ext cx="10899263" cy="6718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Dot Density Map</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What is “active” remote sensing?"/>
          <p:cNvSpPr txBox="1"/>
          <p:nvPr>
            <p:ph type="title"/>
          </p:nvPr>
        </p:nvSpPr>
        <p:spPr>
          <a:xfrm>
            <a:off x="762000" y="-412327"/>
            <a:ext cx="11480800" cy="2146301"/>
          </a:xfrm>
          <a:prstGeom prst="rect">
            <a:avLst/>
          </a:prstGeom>
        </p:spPr>
        <p:txBody>
          <a:bodyPr/>
          <a:lstStyle>
            <a:lvl1pPr indent="917575">
              <a:defRPr sz="3800"/>
            </a:lvl1pPr>
          </a:lstStyle>
          <a:p>
            <a:pPr/>
            <a:r>
              <a:t>What is “active” remote sensing?  </a:t>
            </a:r>
          </a:p>
        </p:txBody>
      </p:sp>
      <p:pic>
        <p:nvPicPr>
          <p:cNvPr id="553" name="image55.png" descr="image55.png"/>
          <p:cNvPicPr>
            <a:picLocks noChangeAspect="1"/>
          </p:cNvPicPr>
          <p:nvPr/>
        </p:nvPicPr>
        <p:blipFill>
          <a:blip r:embed="rId2">
            <a:extLst/>
          </a:blip>
          <a:stretch>
            <a:fillRect/>
          </a:stretch>
        </p:blipFill>
        <p:spPr>
          <a:xfrm>
            <a:off x="325119" y="6502400"/>
            <a:ext cx="6719148" cy="2580641"/>
          </a:xfrm>
          <a:prstGeom prst="rect">
            <a:avLst/>
          </a:prstGeom>
          <a:ln w="12700">
            <a:miter lim="400000"/>
          </a:ln>
        </p:spPr>
      </p:pic>
      <p:sp>
        <p:nvSpPr>
          <p:cNvPr id="554" name="LiDAR - Light  Detection And Ranging"/>
          <p:cNvSpPr txBox="1"/>
          <p:nvPr/>
        </p:nvSpPr>
        <p:spPr>
          <a:xfrm>
            <a:off x="781182" y="1210886"/>
            <a:ext cx="6312765" cy="5230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LiDAR - Light  Detection And Ranging</a:t>
            </a:r>
          </a:p>
        </p:txBody>
      </p:sp>
      <p:pic>
        <p:nvPicPr>
          <p:cNvPr id="555" name="LiDAR%20DEM%20Example" descr="LiDAR%20DEM%20Example"/>
          <p:cNvPicPr>
            <a:picLocks noChangeAspect="1"/>
          </p:cNvPicPr>
          <p:nvPr/>
        </p:nvPicPr>
        <p:blipFill>
          <a:blip r:embed="rId3">
            <a:extLst/>
          </a:blip>
          <a:stretch>
            <a:fillRect/>
          </a:stretch>
        </p:blipFill>
        <p:spPr>
          <a:xfrm>
            <a:off x="7477759" y="1661724"/>
            <a:ext cx="4795521" cy="3508587"/>
          </a:xfrm>
          <a:prstGeom prst="rect">
            <a:avLst/>
          </a:prstGeom>
          <a:ln w="12700">
            <a:miter lim="400000"/>
          </a:ln>
        </p:spPr>
      </p:pic>
      <p:pic>
        <p:nvPicPr>
          <p:cNvPr id="556" name="esplanade_small" descr="esplanade_small"/>
          <p:cNvPicPr>
            <a:picLocks noChangeAspect="1"/>
          </p:cNvPicPr>
          <p:nvPr/>
        </p:nvPicPr>
        <p:blipFill>
          <a:blip r:embed="rId4">
            <a:extLst/>
          </a:blip>
          <a:stretch>
            <a:fillRect/>
          </a:stretch>
        </p:blipFill>
        <p:spPr>
          <a:xfrm>
            <a:off x="541866" y="2059093"/>
            <a:ext cx="6229211" cy="1763326"/>
          </a:xfrm>
          <a:prstGeom prst="rect">
            <a:avLst/>
          </a:prstGeom>
          <a:ln w="12700">
            <a:miter lim="400000"/>
          </a:ln>
        </p:spPr>
      </p:pic>
      <p:pic>
        <p:nvPicPr>
          <p:cNvPr id="557" name="97esplanade" descr="97esplanade"/>
          <p:cNvPicPr>
            <a:picLocks noChangeAspect="1"/>
          </p:cNvPicPr>
          <p:nvPr/>
        </p:nvPicPr>
        <p:blipFill>
          <a:blip r:embed="rId5">
            <a:extLst/>
          </a:blip>
          <a:stretch>
            <a:fillRect/>
          </a:stretch>
        </p:blipFill>
        <p:spPr>
          <a:xfrm>
            <a:off x="650239" y="3793066"/>
            <a:ext cx="6285655" cy="2519681"/>
          </a:xfrm>
          <a:prstGeom prst="rect">
            <a:avLst/>
          </a:prstGeom>
          <a:ln w="12700">
            <a:miter lim="400000"/>
          </a:ln>
        </p:spPr>
      </p:pic>
      <p:sp>
        <p:nvSpPr>
          <p:cNvPr id="558" name="Rectangle"/>
          <p:cNvSpPr/>
          <p:nvPr/>
        </p:nvSpPr>
        <p:spPr>
          <a:xfrm>
            <a:off x="433493" y="1950719"/>
            <a:ext cx="6502401" cy="4334935"/>
          </a:xfrm>
          <a:prstGeom prst="rect">
            <a:avLst/>
          </a:prstGeom>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559" name="image59.png" descr="image59.png"/>
          <p:cNvPicPr>
            <a:picLocks noChangeAspect="1"/>
          </p:cNvPicPr>
          <p:nvPr/>
        </p:nvPicPr>
        <p:blipFill>
          <a:blip r:embed="rId6">
            <a:extLst/>
          </a:blip>
          <a:stretch>
            <a:fillRect/>
          </a:stretch>
        </p:blipFill>
        <p:spPr>
          <a:xfrm>
            <a:off x="7543236" y="5330613"/>
            <a:ext cx="4876801" cy="3793068"/>
          </a:xfrm>
          <a:prstGeom prst="rect">
            <a:avLst/>
          </a:prstGeom>
          <a:ln w="12700">
            <a:miter lim="400000"/>
          </a:ln>
        </p:spPr>
      </p:pic>
      <p:sp>
        <p:nvSpPr>
          <p:cNvPr id="560" name="http://www.csc.noaa.gov/products/sccoasts/html/tutlid.htm"/>
          <p:cNvSpPr txBox="1"/>
          <p:nvPr/>
        </p:nvSpPr>
        <p:spPr>
          <a:xfrm>
            <a:off x="7798959" y="8977582"/>
            <a:ext cx="4329228" cy="2876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
            </a:lvl1pPr>
          </a:lstStyle>
          <a:p>
            <a:pPr/>
            <a:r>
              <a:t>http://www.csc.noaa.gov/products/sccoasts/html/tutlid.htm</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GPS Gives Us Positions on Earth"/>
          <p:cNvSpPr txBox="1"/>
          <p:nvPr>
            <p:ph type="title"/>
          </p:nvPr>
        </p:nvSpPr>
        <p:spPr>
          <a:prstGeom prst="rect">
            <a:avLst/>
          </a:prstGeom>
        </p:spPr>
        <p:txBody>
          <a:bodyPr/>
          <a:lstStyle>
            <a:lvl1pPr defTabSz="484886">
              <a:defRPr sz="6640"/>
            </a:lvl1pPr>
          </a:lstStyle>
          <a:p>
            <a:pPr>
              <a:defRPr>
                <a:effectLst/>
              </a:defRPr>
            </a:pPr>
            <a:r>
              <a:t>GPS Gives Us Positions on Earth</a:t>
            </a:r>
          </a:p>
        </p:txBody>
      </p:sp>
      <p:sp>
        <p:nvSpPr>
          <p:cNvPr id="563" name="Longitude and latitude - angles measured relative to the plane of the Prime Meridian and equator, respectively (analogous to x,y)…"/>
          <p:cNvSpPr txBox="1"/>
          <p:nvPr>
            <p:ph type="body" sz="half" idx="1"/>
          </p:nvPr>
        </p:nvSpPr>
        <p:spPr>
          <a:xfrm>
            <a:off x="6026447" y="2590800"/>
            <a:ext cx="6025853" cy="6286500"/>
          </a:xfrm>
          <a:prstGeom prst="rect">
            <a:avLst/>
          </a:prstGeom>
        </p:spPr>
        <p:txBody>
          <a:bodyPr/>
          <a:lstStyle/>
          <a:p>
            <a:pPr marL="269747" indent="-269747" defTabSz="344677">
              <a:spcBef>
                <a:spcPts val="2400"/>
              </a:spcBef>
              <a:defRPr sz="2241">
                <a:effectLst/>
              </a:defRPr>
            </a:pPr>
            <a:r>
              <a:t>Longitude and latitude - angles measured relative to the plane of the Prime Meridian and equator, respectively (analogous to x,y)</a:t>
            </a:r>
          </a:p>
          <a:p>
            <a:pPr marL="269747" indent="-269747" defTabSz="344677">
              <a:spcBef>
                <a:spcPts val="2400"/>
              </a:spcBef>
              <a:defRPr sz="2241">
                <a:effectLst/>
              </a:defRPr>
            </a:pPr>
            <a:r>
              <a:t>Angles are measured in degrees (degrees, minutes, seconds (DMS) or decimal degrees).</a:t>
            </a:r>
          </a:p>
          <a:p>
            <a:pPr marL="269747" indent="-269747" defTabSz="344677">
              <a:spcBef>
                <a:spcPts val="2400"/>
              </a:spcBef>
              <a:defRPr sz="2241">
                <a:effectLst/>
              </a:defRPr>
            </a:pPr>
            <a:r>
              <a:t>Surface expression of longitude and latitude - graticule of meridians and parallels</a:t>
            </a:r>
          </a:p>
          <a:p>
            <a:pPr marL="269747" indent="-269747" defTabSz="344677">
              <a:spcBef>
                <a:spcPts val="2400"/>
              </a:spcBef>
              <a:defRPr sz="2241">
                <a:effectLst/>
              </a:defRPr>
            </a:pPr>
            <a:r>
              <a:t>GPS Components need to know where they are relative to this geographic, or spherical, coordinate system.</a:t>
            </a:r>
          </a:p>
          <a:p>
            <a:pPr marL="269747" indent="-269747" defTabSz="344677">
              <a:spcBef>
                <a:spcPts val="2400"/>
              </a:spcBef>
              <a:defRPr sz="2241">
                <a:effectLst/>
              </a:defRPr>
            </a:pPr>
            <a:r>
              <a:t>Remember that this coordinate system is defined based on a datum.</a:t>
            </a:r>
          </a:p>
        </p:txBody>
      </p:sp>
      <p:pic>
        <p:nvPicPr>
          <p:cNvPr id="564" name="image2.png" descr="image2.png"/>
          <p:cNvPicPr>
            <a:picLocks noChangeAspect="1"/>
          </p:cNvPicPr>
          <p:nvPr/>
        </p:nvPicPr>
        <p:blipFill>
          <a:blip r:embed="rId3">
            <a:extLst/>
          </a:blip>
          <a:stretch>
            <a:fillRect/>
          </a:stretch>
        </p:blipFill>
        <p:spPr>
          <a:xfrm>
            <a:off x="541866" y="6177279"/>
            <a:ext cx="4985175" cy="3106704"/>
          </a:xfrm>
          <a:prstGeom prst="rect">
            <a:avLst/>
          </a:prstGeom>
          <a:ln w="12700">
            <a:miter lim="400000"/>
          </a:ln>
        </p:spPr>
      </p:pic>
      <p:pic>
        <p:nvPicPr>
          <p:cNvPr id="565" name="image3.png" descr="image3.png"/>
          <p:cNvPicPr>
            <a:picLocks noChangeAspect="1"/>
          </p:cNvPicPr>
          <p:nvPr/>
        </p:nvPicPr>
        <p:blipFill>
          <a:blip r:embed="rId4">
            <a:extLst/>
          </a:blip>
          <a:stretch>
            <a:fillRect/>
          </a:stretch>
        </p:blipFill>
        <p:spPr>
          <a:xfrm>
            <a:off x="433493" y="1517226"/>
            <a:ext cx="4660054" cy="4454597"/>
          </a:xfrm>
          <a:prstGeom prst="rect">
            <a:avLst/>
          </a:prstGeom>
          <a:ln w="12700">
            <a:miter lim="400000"/>
          </a:ln>
        </p:spPr>
      </p:pic>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9" name="TerrestrialSystem" descr="TerrestrialSystem"/>
          <p:cNvPicPr>
            <a:picLocks noChangeAspect="1"/>
          </p:cNvPicPr>
          <p:nvPr/>
        </p:nvPicPr>
        <p:blipFill>
          <a:blip r:embed="rId3">
            <a:extLst/>
          </a:blip>
          <a:stretch>
            <a:fillRect/>
          </a:stretch>
        </p:blipFill>
        <p:spPr>
          <a:xfrm>
            <a:off x="5743786" y="1981200"/>
            <a:ext cx="7261014" cy="7209086"/>
          </a:xfrm>
          <a:prstGeom prst="rect">
            <a:avLst/>
          </a:prstGeom>
          <a:ln w="12700">
            <a:miter lim="400000"/>
          </a:ln>
        </p:spPr>
      </p:pic>
      <p:sp>
        <p:nvSpPr>
          <p:cNvPr id="570" name="No limit on accuracy"/>
          <p:cNvSpPr txBox="1"/>
          <p:nvPr/>
        </p:nvSpPr>
        <p:spPr>
          <a:xfrm>
            <a:off x="721358" y="7378551"/>
            <a:ext cx="4459115" cy="6319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Arial"/>
                <a:ea typeface="Arial"/>
                <a:cs typeface="Arial"/>
                <a:sym typeface="Arial"/>
              </a:defRPr>
            </a:lvl1pPr>
          </a:lstStyle>
          <a:p>
            <a:pPr>
              <a:defRPr>
                <a:latin typeface="Helvetica Neue Medium"/>
                <a:ea typeface="Helvetica Neue Medium"/>
                <a:cs typeface="Helvetica Neue Medium"/>
                <a:sym typeface="Helvetica Neue Medium"/>
              </a:defRPr>
            </a:pPr>
            <a:r>
              <a:rPr>
                <a:latin typeface="Arial"/>
                <a:ea typeface="Arial"/>
                <a:cs typeface="Arial"/>
                <a:sym typeface="Arial"/>
              </a:rPr>
              <a:t>No limit on accuracy</a:t>
            </a:r>
          </a:p>
        </p:txBody>
      </p:sp>
      <p:sp>
        <p:nvSpPr>
          <p:cNvPr id="571" name="1 Degree = 60 Minutes…"/>
          <p:cNvSpPr txBox="1"/>
          <p:nvPr/>
        </p:nvSpPr>
        <p:spPr>
          <a:xfrm>
            <a:off x="643435" y="3947446"/>
            <a:ext cx="4543203" cy="161147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spcBef>
                <a:spcPts val="4200"/>
              </a:spcBef>
              <a:defRPr sz="3400"/>
            </a:pPr>
            <a:r>
              <a:rPr>
                <a:latin typeface="Arial"/>
                <a:ea typeface="Arial"/>
                <a:cs typeface="Arial"/>
                <a:sym typeface="Arial"/>
              </a:rPr>
              <a:t>1 Degree = 60 Minutes</a:t>
            </a:r>
          </a:p>
          <a:p>
            <a:pPr algn="l">
              <a:spcBef>
                <a:spcPts val="4200"/>
              </a:spcBef>
              <a:defRPr sz="3400"/>
            </a:pPr>
            <a:r>
              <a:rPr>
                <a:latin typeface="Arial"/>
                <a:ea typeface="Arial"/>
                <a:cs typeface="Arial"/>
                <a:sym typeface="Arial"/>
              </a:rPr>
              <a:t>1 Minute = 60 Seconds</a:t>
            </a:r>
          </a:p>
        </p:txBody>
      </p:sp>
      <p:sp>
        <p:nvSpPr>
          <p:cNvPr id="572" name="43°   4’   31”…"/>
          <p:cNvSpPr txBox="1"/>
          <p:nvPr/>
        </p:nvSpPr>
        <p:spPr>
          <a:xfrm>
            <a:off x="1331690" y="2218765"/>
            <a:ext cx="3238451" cy="1736813"/>
          </a:xfrm>
          <a:prstGeom prst="rect">
            <a:avLst/>
          </a:prstGeom>
          <a:ln w="12700">
            <a:solidFill>
              <a:srgbClr val="FFFFFF"/>
            </a:solidFill>
            <a:miter/>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latin typeface="Arial"/>
                <a:ea typeface="Arial"/>
                <a:cs typeface="Arial"/>
                <a:sym typeface="Arial"/>
              </a:rPr>
              <a:t>43°   4’   31”</a:t>
            </a:r>
          </a:p>
          <a:p>
            <a:pPr/>
            <a:r>
              <a:rPr i="1">
                <a:latin typeface="Arial"/>
                <a:ea typeface="Arial"/>
                <a:cs typeface="Arial"/>
                <a:sym typeface="Arial"/>
              </a:rPr>
              <a:t>is the same as</a:t>
            </a:r>
            <a:endParaRPr sz="3400"/>
          </a:p>
          <a:p>
            <a:pPr/>
            <a:r>
              <a:rPr>
                <a:latin typeface="Arial"/>
                <a:ea typeface="Arial"/>
                <a:cs typeface="Arial"/>
                <a:sym typeface="Arial"/>
              </a:rPr>
              <a:t>43.0753</a:t>
            </a:r>
            <a:r>
              <a:rPr i="1">
                <a:latin typeface="Arial"/>
                <a:ea typeface="Arial"/>
                <a:cs typeface="Arial"/>
                <a:sym typeface="Arial"/>
              </a:rPr>
              <a:t> </a:t>
            </a:r>
            <a:r>
              <a:rPr>
                <a:latin typeface="Arial"/>
                <a:ea typeface="Arial"/>
                <a:cs typeface="Arial"/>
                <a:sym typeface="Arial"/>
              </a:rPr>
              <a:t>°</a:t>
            </a:r>
          </a:p>
        </p:txBody>
      </p:sp>
      <p:sp>
        <p:nvSpPr>
          <p:cNvPr id="573" name="GEOGRAPHIC Coordinate Systems"/>
          <p:cNvSpPr txBox="1"/>
          <p:nvPr>
            <p:ph type="title" idx="4294967295"/>
          </p:nvPr>
        </p:nvSpPr>
        <p:spPr>
          <a:xfrm>
            <a:off x="952500" y="406400"/>
            <a:ext cx="11099800" cy="2120900"/>
          </a:xfrm>
          <a:prstGeom prst="rect">
            <a:avLst/>
          </a:prstGeom>
        </p:spPr>
        <p:txBody>
          <a:bodyPr/>
          <a:lstStyle>
            <a:lvl1pPr>
              <a:defRPr b="0" sz="4400">
                <a:latin typeface="Helvetica Light"/>
                <a:ea typeface="Helvetica Light"/>
                <a:cs typeface="Helvetica Light"/>
                <a:sym typeface="Helvetica Light"/>
              </a:defRPr>
            </a:lvl1pPr>
          </a:lstStyle>
          <a:p>
            <a:pPr>
              <a:defRPr>
                <a:effectLst/>
              </a:defRPr>
            </a:pPr>
            <a:r>
              <a:t>GEOGRAPHIC Coordinate Systems</a:t>
            </a:r>
          </a:p>
        </p:txBody>
      </p:sp>
      <p:sp>
        <p:nvSpPr>
          <p:cNvPr id="574" name="Measured in:…"/>
          <p:cNvSpPr txBox="1"/>
          <p:nvPr>
            <p:ph type="body" idx="4294967295"/>
          </p:nvPr>
        </p:nvSpPr>
        <p:spPr>
          <a:xfrm>
            <a:off x="825500" y="3340100"/>
            <a:ext cx="11099800" cy="6286500"/>
          </a:xfrm>
          <a:prstGeom prst="rect">
            <a:avLst/>
          </a:prstGeom>
        </p:spPr>
        <p:txBody>
          <a:bodyPr/>
          <a:lstStyle/>
          <a:p>
            <a:pPr marL="457200" indent="-457200">
              <a:spcBef>
                <a:spcPts val="500"/>
              </a:spcBef>
              <a:defRPr sz="3800">
                <a:solidFill>
                  <a:srgbClr val="FFFFFF"/>
                </a:solidFill>
                <a:effectLst/>
                <a:latin typeface="Helvetica Light"/>
                <a:ea typeface="Helvetica Light"/>
                <a:cs typeface="Helvetica Light"/>
                <a:sym typeface="Helvetica Light"/>
              </a:defRPr>
            </a:pPr>
            <a:r>
              <a:t>Measured in:</a:t>
            </a:r>
          </a:p>
          <a:p>
            <a:pPr lvl="1" marL="914400" indent="-457200">
              <a:spcBef>
                <a:spcPts val="500"/>
              </a:spcBef>
              <a:defRPr sz="3800">
                <a:solidFill>
                  <a:srgbClr val="FFFFFF"/>
                </a:solidFill>
                <a:effectLst/>
                <a:latin typeface="Helvetica Light"/>
                <a:ea typeface="Helvetica Light"/>
                <a:cs typeface="Helvetica Light"/>
                <a:sym typeface="Helvetica Light"/>
              </a:defRPr>
            </a:pPr>
            <a:r>
              <a:t>degrees, minutes, seconds</a:t>
            </a:r>
          </a:p>
          <a:p>
            <a:pPr lvl="1" marL="914400" indent="-457200">
              <a:spcBef>
                <a:spcPts val="500"/>
              </a:spcBef>
              <a:defRPr sz="3800">
                <a:solidFill>
                  <a:srgbClr val="FFFFFF"/>
                </a:solidFill>
                <a:effectLst/>
                <a:latin typeface="Helvetica Light"/>
                <a:ea typeface="Helvetica Light"/>
                <a:cs typeface="Helvetica Light"/>
                <a:sym typeface="Helvetica Light"/>
              </a:defRPr>
            </a:pPr>
            <a:r>
              <a:t>decimal degrees</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8" name="Text"/>
          <p:cNvSpPr txBox="1"/>
          <p:nvPr/>
        </p:nvSpPr>
        <p:spPr>
          <a:xfrm>
            <a:off x="3325707" y="3704841"/>
            <a:ext cx="3872089" cy="23461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914400">
              <a:defRPr b="1" sz="6200">
                <a:solidFill>
                  <a:srgbClr val="000000"/>
                </a:solidFill>
                <a:effectLst/>
                <a:latin typeface="Trebuchet MS"/>
                <a:ea typeface="Trebuchet MS"/>
                <a:cs typeface="Trebuchet MS"/>
                <a:sym typeface="Trebuchet MS"/>
              </a:defRPr>
            </a:pPr>
            <a:r>
              <a:rPr b="0" sz="800">
                <a:latin typeface="Arial"/>
                <a:ea typeface="Arial"/>
                <a:cs typeface="Arial"/>
                <a:sym typeface="Arial"/>
              </a:rPr>
              <a:t>  </a:t>
            </a:r>
            <a:r>
              <a:rPr b="0" sz="13800">
                <a:latin typeface="Arial"/>
                <a:ea typeface="Arial"/>
                <a:cs typeface="Arial"/>
                <a:sym typeface="Arial"/>
              </a:rPr>
              <a:t> </a:t>
            </a:r>
            <a:r>
              <a:rPr b="0" sz="800">
                <a:latin typeface="Arial"/>
                <a:ea typeface="Arial"/>
                <a:cs typeface="Arial"/>
                <a:sym typeface="Arial"/>
              </a:rPr>
              <a:t>                                                                                                                                                                                                                  </a:t>
            </a:r>
          </a:p>
        </p:txBody>
      </p:sp>
      <p:pic>
        <p:nvPicPr>
          <p:cNvPr id="579" name="GPSSEGMENTS" descr="GPSSEGMENTS"/>
          <p:cNvPicPr>
            <a:picLocks noChangeAspect="1"/>
          </p:cNvPicPr>
          <p:nvPr/>
        </p:nvPicPr>
        <p:blipFill>
          <a:blip r:embed="rId2">
            <a:extLst/>
          </a:blip>
          <a:stretch>
            <a:fillRect/>
          </a:stretch>
        </p:blipFill>
        <p:spPr>
          <a:xfrm>
            <a:off x="6068906" y="1083733"/>
            <a:ext cx="6502401" cy="3953371"/>
          </a:xfrm>
          <a:prstGeom prst="rect">
            <a:avLst/>
          </a:prstGeom>
          <a:ln w="12700">
            <a:miter lim="400000"/>
          </a:ln>
        </p:spPr>
      </p:pic>
      <p:sp>
        <p:nvSpPr>
          <p:cNvPr id="580" name="A system to calculate a position or coordinate on the Earth’s surface"/>
          <p:cNvSpPr txBox="1"/>
          <p:nvPr/>
        </p:nvSpPr>
        <p:spPr>
          <a:xfrm>
            <a:off x="541866" y="1357480"/>
            <a:ext cx="4876801" cy="22702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Arial"/>
                <a:ea typeface="Arial"/>
                <a:cs typeface="Arial"/>
                <a:sym typeface="Arial"/>
              </a:defRPr>
            </a:lvl1pPr>
          </a:lstStyle>
          <a:p>
            <a:pPr>
              <a:defRPr>
                <a:latin typeface="Helvetica Neue Medium"/>
                <a:ea typeface="Helvetica Neue Medium"/>
                <a:cs typeface="Helvetica Neue Medium"/>
                <a:sym typeface="Helvetica Neue Medium"/>
              </a:defRPr>
            </a:pPr>
            <a:r>
              <a:rPr>
                <a:latin typeface="Arial"/>
                <a:ea typeface="Arial"/>
                <a:cs typeface="Arial"/>
                <a:sym typeface="Arial"/>
              </a:rPr>
              <a:t>A system to calculate a position or coordinate on the Earth’s surface</a:t>
            </a:r>
          </a:p>
        </p:txBody>
      </p:sp>
      <p:pic>
        <p:nvPicPr>
          <p:cNvPr id="581" name="image6.png" descr="image6.png"/>
          <p:cNvPicPr>
            <a:picLocks noChangeAspect="1"/>
          </p:cNvPicPr>
          <p:nvPr/>
        </p:nvPicPr>
        <p:blipFill>
          <a:blip r:embed="rId3">
            <a:extLst/>
          </a:blip>
          <a:stretch>
            <a:fillRect/>
          </a:stretch>
        </p:blipFill>
        <p:spPr>
          <a:xfrm>
            <a:off x="433493" y="5201920"/>
            <a:ext cx="4876801" cy="4240107"/>
          </a:xfrm>
          <a:prstGeom prst="rect">
            <a:avLst/>
          </a:prstGeom>
          <a:ln w="12700">
            <a:miter lim="400000"/>
          </a:ln>
        </p:spPr>
      </p:pic>
      <p:pic>
        <p:nvPicPr>
          <p:cNvPr id="582" name="image7.png" descr="image7.png"/>
          <p:cNvPicPr>
            <a:picLocks noChangeAspect="1"/>
          </p:cNvPicPr>
          <p:nvPr/>
        </p:nvPicPr>
        <p:blipFill>
          <a:blip r:embed="rId4">
            <a:extLst/>
          </a:blip>
          <a:stretch>
            <a:fillRect/>
          </a:stretch>
        </p:blipFill>
        <p:spPr>
          <a:xfrm>
            <a:off x="7044266" y="5418666"/>
            <a:ext cx="5418668" cy="4334934"/>
          </a:xfrm>
          <a:prstGeom prst="rect">
            <a:avLst/>
          </a:prstGeom>
          <a:ln w="12700">
            <a:miter lim="400000"/>
          </a:ln>
        </p:spPr>
      </p:pic>
      <p:sp>
        <p:nvSpPr>
          <p:cNvPr id="583" name="What is GPS?"/>
          <p:cNvSpPr txBox="1"/>
          <p:nvPr>
            <p:ph type="title" idx="4294967295"/>
          </p:nvPr>
        </p:nvSpPr>
        <p:spPr>
          <a:xfrm>
            <a:off x="952500" y="-695399"/>
            <a:ext cx="11099800" cy="2120901"/>
          </a:xfrm>
          <a:prstGeom prst="rect">
            <a:avLst/>
          </a:prstGeom>
        </p:spPr>
        <p:txBody>
          <a:bodyPr/>
          <a:lstStyle>
            <a:lvl1pPr indent="917575">
              <a:defRPr sz="4400">
                <a:latin typeface="Trebuchet MS"/>
                <a:ea typeface="Trebuchet MS"/>
                <a:cs typeface="Trebuchet MS"/>
                <a:sym typeface="Trebuchet MS"/>
              </a:defRPr>
            </a:lvl1pPr>
          </a:lstStyle>
          <a:p>
            <a:pPr>
              <a:defRPr b="0">
                <a:effectLst/>
                <a:latin typeface="Helvetica Light"/>
                <a:ea typeface="Helvetica Light"/>
                <a:cs typeface="Helvetica Light"/>
                <a:sym typeface="Helvetica Light"/>
              </a:defRPr>
            </a:pPr>
            <a:r>
              <a:rPr b="1">
                <a:latin typeface="Trebuchet MS"/>
                <a:ea typeface="Trebuchet MS"/>
                <a:cs typeface="Trebuchet MS"/>
                <a:sym typeface="Trebuchet MS"/>
              </a:rPr>
              <a:t>What is GPS?</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Multi-Satellite Ranging"/>
          <p:cNvSpPr txBox="1"/>
          <p:nvPr>
            <p:ph type="title"/>
          </p:nvPr>
        </p:nvSpPr>
        <p:spPr>
          <a:xfrm>
            <a:off x="952500" y="50800"/>
            <a:ext cx="11099800" cy="2120900"/>
          </a:xfrm>
          <a:prstGeom prst="rect">
            <a:avLst/>
          </a:prstGeom>
        </p:spPr>
        <p:txBody>
          <a:bodyPr/>
          <a:lstStyle/>
          <a:p>
            <a:pPr>
              <a:defRPr>
                <a:effectLst/>
              </a:defRPr>
            </a:pPr>
            <a:r>
              <a:t>Multi-Satellite Ranging</a:t>
            </a:r>
          </a:p>
        </p:txBody>
      </p:sp>
      <p:pic>
        <p:nvPicPr>
          <p:cNvPr id="586" name="onesat" descr="onesat"/>
          <p:cNvPicPr>
            <a:picLocks noChangeAspect="1"/>
          </p:cNvPicPr>
          <p:nvPr/>
        </p:nvPicPr>
        <p:blipFill>
          <a:blip r:embed="rId2">
            <a:extLst/>
          </a:blip>
          <a:stretch>
            <a:fillRect/>
          </a:stretch>
        </p:blipFill>
        <p:spPr>
          <a:xfrm>
            <a:off x="108373" y="1733973"/>
            <a:ext cx="4253654" cy="4443307"/>
          </a:xfrm>
          <a:prstGeom prst="rect">
            <a:avLst/>
          </a:prstGeom>
          <a:ln w="12700">
            <a:miter lim="400000"/>
          </a:ln>
        </p:spPr>
      </p:pic>
      <p:pic>
        <p:nvPicPr>
          <p:cNvPr id="587" name="twosat" descr="twosat"/>
          <p:cNvPicPr>
            <a:picLocks noChangeAspect="1"/>
          </p:cNvPicPr>
          <p:nvPr/>
        </p:nvPicPr>
        <p:blipFill>
          <a:blip r:embed="rId3">
            <a:extLst/>
          </a:blip>
          <a:stretch>
            <a:fillRect/>
          </a:stretch>
        </p:blipFill>
        <p:spPr>
          <a:xfrm>
            <a:off x="4447822" y="1733973"/>
            <a:ext cx="4222045" cy="4443307"/>
          </a:xfrm>
          <a:prstGeom prst="rect">
            <a:avLst/>
          </a:prstGeom>
          <a:ln w="12700">
            <a:miter lim="400000"/>
          </a:ln>
        </p:spPr>
      </p:pic>
      <p:pic>
        <p:nvPicPr>
          <p:cNvPr id="588" name="threesat" descr="threesat"/>
          <p:cNvPicPr>
            <a:picLocks noChangeAspect="1"/>
          </p:cNvPicPr>
          <p:nvPr/>
        </p:nvPicPr>
        <p:blipFill>
          <a:blip r:embed="rId4">
            <a:extLst/>
          </a:blip>
          <a:stretch>
            <a:fillRect/>
          </a:stretch>
        </p:blipFill>
        <p:spPr>
          <a:xfrm>
            <a:off x="8816623" y="1733973"/>
            <a:ext cx="4188177" cy="4443307"/>
          </a:xfrm>
          <a:prstGeom prst="rect">
            <a:avLst/>
          </a:prstGeom>
          <a:ln w="12700">
            <a:miter lim="400000"/>
          </a:ln>
        </p:spPr>
      </p:pic>
      <p:sp>
        <p:nvSpPr>
          <p:cNvPr id="589" name="1 range puts user on the spherical face of the cone."/>
          <p:cNvSpPr txBox="1"/>
          <p:nvPr/>
        </p:nvSpPr>
        <p:spPr>
          <a:xfrm>
            <a:off x="609599" y="6446709"/>
            <a:ext cx="3251201" cy="2316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a:latin typeface="Times New Roman"/>
                <a:ea typeface="Times New Roman"/>
                <a:cs typeface="Times New Roman"/>
                <a:sym typeface="Times New Roman"/>
              </a:rPr>
              <a:t>1 range puts user on the spherical face of the cone.</a:t>
            </a:r>
            <a:r>
              <a:rPr sz="3000">
                <a:latin typeface="Times New Roman"/>
                <a:ea typeface="Times New Roman"/>
                <a:cs typeface="Times New Roman"/>
                <a:sym typeface="Times New Roman"/>
              </a:rPr>
              <a:t> </a:t>
            </a:r>
          </a:p>
        </p:txBody>
      </p:sp>
      <p:sp>
        <p:nvSpPr>
          <p:cNvPr id="590" name="Intersecting with a 2nd range restricts user to the circular arcs."/>
          <p:cNvSpPr txBox="1"/>
          <p:nvPr/>
        </p:nvSpPr>
        <p:spPr>
          <a:xfrm>
            <a:off x="4933244" y="6258650"/>
            <a:ext cx="3251201" cy="2875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Times New Roman"/>
                <a:ea typeface="Times New Roman"/>
                <a:cs typeface="Times New Roman"/>
                <a:sym typeface="Times New Roman"/>
              </a:defRPr>
            </a:lvl1pPr>
          </a:lstStyle>
          <a:p>
            <a:pPr>
              <a:defRPr>
                <a:latin typeface="Helvetica Neue Medium"/>
                <a:ea typeface="Helvetica Neue Medium"/>
                <a:cs typeface="Helvetica Neue Medium"/>
                <a:sym typeface="Helvetica Neue Medium"/>
              </a:defRPr>
            </a:pPr>
            <a:r>
              <a:rPr>
                <a:latin typeface="Times New Roman"/>
                <a:ea typeface="Times New Roman"/>
                <a:cs typeface="Times New Roman"/>
                <a:sym typeface="Times New Roman"/>
              </a:rPr>
              <a:t>Intersecting with a 2nd range restricts user to the circular arcs. </a:t>
            </a:r>
          </a:p>
        </p:txBody>
      </p:sp>
      <p:sp>
        <p:nvSpPr>
          <p:cNvPr id="591" name="A 3rd range constrains user to 1 of the 2 points.…"/>
          <p:cNvSpPr txBox="1"/>
          <p:nvPr/>
        </p:nvSpPr>
        <p:spPr>
          <a:xfrm>
            <a:off x="9285111" y="5772813"/>
            <a:ext cx="3251201" cy="38467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rPr>
                <a:latin typeface="Times New Roman"/>
                <a:ea typeface="Times New Roman"/>
                <a:cs typeface="Times New Roman"/>
                <a:sym typeface="Times New Roman"/>
              </a:rPr>
              <a:t>A 3rd range constrains user to 1 of the 2 points.</a:t>
            </a:r>
            <a:endParaRPr>
              <a:latin typeface="Times New Roman"/>
              <a:ea typeface="Times New Roman"/>
              <a:cs typeface="Times New Roman"/>
              <a:sym typeface="Times New Roman"/>
            </a:endParaRPr>
          </a:p>
          <a:p>
            <a:pPr algn="l">
              <a:defRPr sz="2600"/>
            </a:pPr>
            <a:r>
              <a:rPr>
                <a:latin typeface="Times New Roman"/>
                <a:ea typeface="Times New Roman"/>
                <a:cs typeface="Times New Roman"/>
                <a:sym typeface="Times New Roman"/>
              </a:rPr>
              <a:t>Which point is determined by “sanity” – 1 point obviously wrong.</a:t>
            </a:r>
          </a:p>
        </p:txBody>
      </p:sp>
      <p:sp>
        <p:nvSpPr>
          <p:cNvPr id="592" name="Pictures courtesy http://giswww.pok.ibm.com/gps"/>
          <p:cNvSpPr txBox="1"/>
          <p:nvPr/>
        </p:nvSpPr>
        <p:spPr>
          <a:xfrm>
            <a:off x="-1" y="9050949"/>
            <a:ext cx="5635415" cy="3215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1600">
                <a:latin typeface="Times New Roman"/>
                <a:ea typeface="Times New Roman"/>
                <a:cs typeface="Times New Roman"/>
                <a:sym typeface="Times New Roman"/>
              </a:defRPr>
            </a:lvl1pPr>
          </a:lstStyle>
          <a:p>
            <a:pPr>
              <a:defRPr>
                <a:latin typeface="Helvetica Neue Medium"/>
                <a:ea typeface="Helvetica Neue Medium"/>
                <a:cs typeface="Helvetica Neue Medium"/>
                <a:sym typeface="Helvetica Neue Medium"/>
              </a:defRPr>
            </a:pPr>
            <a:r>
              <a:rPr>
                <a:latin typeface="Times New Roman"/>
                <a:ea typeface="Times New Roman"/>
                <a:cs typeface="Times New Roman"/>
                <a:sym typeface="Times New Roman"/>
              </a:rPr>
              <a:t>Pictures courtesy http://giswww.pok.ibm.com/gps</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4" name="Accuracy of different types of GPS units"/>
          <p:cNvSpPr txBox="1"/>
          <p:nvPr>
            <p:ph type="title"/>
          </p:nvPr>
        </p:nvSpPr>
        <p:spPr>
          <a:prstGeom prst="rect">
            <a:avLst/>
          </a:prstGeom>
        </p:spPr>
        <p:txBody>
          <a:bodyPr/>
          <a:lstStyle>
            <a:lvl1pPr defTabSz="484886">
              <a:defRPr sz="6640"/>
            </a:lvl1pPr>
          </a:lstStyle>
          <a:p>
            <a:pPr>
              <a:defRPr>
                <a:effectLst/>
              </a:defRPr>
            </a:pPr>
            <a:r>
              <a:t>Accuracy of different types of GPS units</a:t>
            </a:r>
          </a:p>
        </p:txBody>
      </p:sp>
      <p:sp>
        <p:nvSpPr>
          <p:cNvPr id="595" name="Low end (recreational grade)…"/>
          <p:cNvSpPr txBox="1"/>
          <p:nvPr>
            <p:ph type="body" idx="1"/>
          </p:nvPr>
        </p:nvSpPr>
        <p:spPr>
          <a:xfrm>
            <a:off x="952500" y="2590800"/>
            <a:ext cx="8142983" cy="6286500"/>
          </a:xfrm>
          <a:prstGeom prst="rect">
            <a:avLst/>
          </a:prstGeom>
        </p:spPr>
        <p:txBody>
          <a:bodyPr/>
          <a:lstStyle/>
          <a:p>
            <a:pPr marL="269747" indent="-269747" defTabSz="344677">
              <a:spcBef>
                <a:spcPts val="2400"/>
              </a:spcBef>
              <a:defRPr sz="2241">
                <a:effectLst/>
              </a:defRPr>
            </a:pPr>
            <a:r>
              <a:t>Low end (recreational grade)</a:t>
            </a:r>
          </a:p>
          <a:p>
            <a:pPr lvl="1" marL="539495" indent="-269747" defTabSz="344677">
              <a:spcBef>
                <a:spcPts val="2400"/>
              </a:spcBef>
              <a:defRPr sz="2241">
                <a:effectLst/>
              </a:defRPr>
            </a:pPr>
            <a:r>
              <a:t>  $100-$400 </a:t>
            </a:r>
          </a:p>
          <a:p>
            <a:pPr lvl="1" marL="539495" indent="-269747" defTabSz="344677">
              <a:spcBef>
                <a:spcPts val="2400"/>
              </a:spcBef>
              <a:defRPr sz="2241">
                <a:effectLst/>
              </a:defRPr>
            </a:pPr>
            <a:r>
              <a:t> Accuracy: 10-20 feet</a:t>
            </a:r>
          </a:p>
          <a:p>
            <a:pPr marL="269747" indent="-269747" defTabSz="344677">
              <a:spcBef>
                <a:spcPts val="2400"/>
              </a:spcBef>
              <a:defRPr sz="2241">
                <a:effectLst/>
              </a:defRPr>
            </a:pPr>
            <a:r>
              <a:t>Mid Range (mapping grade)</a:t>
            </a:r>
          </a:p>
          <a:p>
            <a:pPr lvl="1" marL="539495" indent="-269747" defTabSz="344677">
              <a:spcBef>
                <a:spcPts val="2400"/>
              </a:spcBef>
              <a:defRPr sz="2241">
                <a:effectLst/>
              </a:defRPr>
            </a:pPr>
            <a:r>
              <a:t> $2,500 - $10,000</a:t>
            </a:r>
          </a:p>
          <a:p>
            <a:pPr lvl="1" marL="539495" indent="-269747" defTabSz="344677">
              <a:spcBef>
                <a:spcPts val="2400"/>
              </a:spcBef>
              <a:defRPr sz="2241">
                <a:effectLst/>
              </a:defRPr>
            </a:pPr>
            <a:r>
              <a:t> Accuracy: 2-5m, sub-meter real-time, centimeter accuracy with post-processing.</a:t>
            </a:r>
          </a:p>
          <a:p>
            <a:pPr marL="269747" indent="-269747" defTabSz="344677">
              <a:spcBef>
                <a:spcPts val="2400"/>
              </a:spcBef>
              <a:defRPr sz="2241">
                <a:effectLst/>
              </a:defRPr>
            </a:pPr>
            <a:r>
              <a:t>High end (survey grade)</a:t>
            </a:r>
          </a:p>
          <a:p>
            <a:pPr lvl="1" marL="539495" indent="-269747" defTabSz="344677">
              <a:spcBef>
                <a:spcPts val="2400"/>
              </a:spcBef>
              <a:defRPr sz="2241">
                <a:effectLst/>
              </a:defRPr>
            </a:pPr>
            <a:r>
              <a:t> $10,000 - $25,000</a:t>
            </a:r>
          </a:p>
          <a:p>
            <a:pPr lvl="1" marL="539495" indent="-269747" defTabSz="344677">
              <a:spcBef>
                <a:spcPts val="2400"/>
              </a:spcBef>
              <a:defRPr sz="2241">
                <a:effectLst/>
              </a:defRPr>
            </a:pPr>
            <a:r>
              <a:t>Accuracy: sub-meter to centimeter real-time, sub centimeter accuracy with post-processing.</a:t>
            </a:r>
          </a:p>
        </p:txBody>
      </p:sp>
      <p:pic>
        <p:nvPicPr>
          <p:cNvPr id="596" name="http://cast.uark.edu/assets/images/Research/About_CAST/research_eqmt/Geo%20XH.jpg" descr="http://cast.uark.edu/assets/images/Research/About_CAST/research_eqmt/Geo%20XH.jpg"/>
          <p:cNvPicPr>
            <a:picLocks noChangeAspect="1"/>
          </p:cNvPicPr>
          <p:nvPr/>
        </p:nvPicPr>
        <p:blipFill>
          <a:blip r:embed="rId2">
            <a:extLst/>
          </a:blip>
          <a:stretch>
            <a:fillRect/>
          </a:stretch>
        </p:blipFill>
        <p:spPr>
          <a:xfrm>
            <a:off x="9413088" y="3810451"/>
            <a:ext cx="2451374" cy="2132698"/>
          </a:xfrm>
          <a:prstGeom prst="rect">
            <a:avLst/>
          </a:prstGeom>
          <a:ln w="12700">
            <a:miter lim="400000"/>
          </a:ln>
        </p:spPr>
      </p:pic>
      <p:pic>
        <p:nvPicPr>
          <p:cNvPr id="597" name="Survey grade GPS" descr="Survey grade GPS"/>
          <p:cNvPicPr>
            <a:picLocks noChangeAspect="1"/>
          </p:cNvPicPr>
          <p:nvPr/>
        </p:nvPicPr>
        <p:blipFill>
          <a:blip r:embed="rId3">
            <a:extLst/>
          </a:blip>
          <a:stretch>
            <a:fillRect/>
          </a:stretch>
        </p:blipFill>
        <p:spPr>
          <a:xfrm>
            <a:off x="9844629" y="6839049"/>
            <a:ext cx="1874977" cy="2539034"/>
          </a:xfrm>
          <a:prstGeom prst="rect">
            <a:avLst/>
          </a:prstGeom>
          <a:ln w="12700">
            <a:miter lim="400000"/>
          </a:ln>
        </p:spPr>
      </p:pic>
      <p:pic>
        <p:nvPicPr>
          <p:cNvPr id="598" name="http://t2.gstatic.com/images?q=tbn:ANd9GcRS5Btv7h10f1dGIS9Tor0M4J-d26bUfsjmVb5LS3xCZVdkyl-0rw" descr="http://t2.gstatic.com/images?q=tbn:ANd9GcRS5Btv7h10f1dGIS9Tor0M4J-d26bUfsjmVb5LS3xCZVdkyl-0rw"/>
          <p:cNvPicPr>
            <a:picLocks noChangeAspect="1"/>
          </p:cNvPicPr>
          <p:nvPr/>
        </p:nvPicPr>
        <p:blipFill>
          <a:blip r:embed="rId4">
            <a:extLst/>
          </a:blip>
          <a:stretch>
            <a:fillRect/>
          </a:stretch>
        </p:blipFill>
        <p:spPr>
          <a:xfrm>
            <a:off x="9133429" y="1548553"/>
            <a:ext cx="2105540" cy="2105540"/>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Text"/>
          <p:cNvSpPr txBox="1"/>
          <p:nvPr/>
        </p:nvSpPr>
        <p:spPr>
          <a:xfrm>
            <a:off x="3156373" y="2846461"/>
            <a:ext cx="4084321" cy="40606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914400">
              <a:defRPr b="1" sz="6200">
                <a:solidFill>
                  <a:srgbClr val="000000"/>
                </a:solidFill>
                <a:effectLst/>
                <a:latin typeface="Trebuchet MS"/>
                <a:ea typeface="Trebuchet MS"/>
                <a:cs typeface="Trebuchet MS"/>
                <a:sym typeface="Trebuchet MS"/>
              </a:defRPr>
            </a:pPr>
            <a:r>
              <a:rPr b="0" sz="800">
                <a:latin typeface="Arial"/>
                <a:ea typeface="Arial"/>
                <a:cs typeface="Arial"/>
                <a:sym typeface="Arial"/>
              </a:rPr>
              <a:t>  </a:t>
            </a:r>
            <a:r>
              <a:rPr b="0" sz="25600">
                <a:latin typeface="Arial"/>
                <a:ea typeface="Arial"/>
                <a:cs typeface="Arial"/>
                <a:sym typeface="Arial"/>
              </a:rPr>
              <a:t> </a:t>
            </a:r>
            <a:r>
              <a:rPr b="0" sz="800">
                <a:latin typeface="Arial"/>
                <a:ea typeface="Arial"/>
                <a:cs typeface="Arial"/>
                <a:sym typeface="Arial"/>
              </a:rPr>
              <a:t>                                                                                                                                                                                                                             </a:t>
            </a:r>
          </a:p>
        </p:txBody>
      </p:sp>
      <p:sp>
        <p:nvSpPr>
          <p:cNvPr id="601" name="What accounts for inaccuracies?"/>
          <p:cNvSpPr txBox="1"/>
          <p:nvPr>
            <p:ph type="title"/>
          </p:nvPr>
        </p:nvSpPr>
        <p:spPr>
          <a:prstGeom prst="rect">
            <a:avLst/>
          </a:prstGeom>
        </p:spPr>
        <p:txBody>
          <a:bodyPr/>
          <a:lstStyle>
            <a:lvl1pPr indent="917575">
              <a:defRPr b="1" sz="4400">
                <a:latin typeface="Trebuchet MS"/>
                <a:ea typeface="Trebuchet MS"/>
                <a:cs typeface="Trebuchet MS"/>
                <a:sym typeface="Trebuchet MS"/>
              </a:defRPr>
            </a:lvl1pPr>
          </a:lstStyle>
          <a:p>
            <a:pPr>
              <a:defRPr b="0">
                <a:effectLst/>
                <a:latin typeface="Helvetica Light"/>
                <a:ea typeface="Helvetica Light"/>
                <a:cs typeface="Helvetica Light"/>
                <a:sym typeface="Helvetica Light"/>
              </a:defRPr>
            </a:pPr>
            <a:r>
              <a:rPr b="1">
                <a:latin typeface="Trebuchet MS"/>
                <a:ea typeface="Trebuchet MS"/>
                <a:cs typeface="Trebuchet MS"/>
                <a:sym typeface="Trebuchet MS"/>
              </a:rPr>
              <a:t>What accounts for inaccuracies?</a:t>
            </a:r>
          </a:p>
        </p:txBody>
      </p:sp>
      <p:sp>
        <p:nvSpPr>
          <p:cNvPr id="602" name="Atmosphere (10 meters)…"/>
          <p:cNvSpPr txBox="1"/>
          <p:nvPr>
            <p:ph type="body" idx="1"/>
          </p:nvPr>
        </p:nvSpPr>
        <p:spPr>
          <a:prstGeom prst="rect">
            <a:avLst/>
          </a:prstGeom>
        </p:spPr>
        <p:txBody>
          <a:bodyPr/>
          <a:lstStyle/>
          <a:p>
            <a:pPr marL="333756" indent="-333756" defTabSz="426466">
              <a:spcBef>
                <a:spcPts val="3000"/>
              </a:spcBef>
              <a:defRPr sz="2774">
                <a:effectLst/>
              </a:defRPr>
            </a:pPr>
            <a:r>
              <a:t>Atmosphere (10 meters)</a:t>
            </a:r>
          </a:p>
          <a:p>
            <a:pPr marL="333756" indent="-333756" defTabSz="426466">
              <a:spcBef>
                <a:spcPts val="3000"/>
              </a:spcBef>
              <a:defRPr sz="2774">
                <a:effectLst/>
              </a:defRPr>
            </a:pPr>
            <a:r>
              <a:t>Orbit Error (5 meters)</a:t>
            </a:r>
          </a:p>
          <a:p>
            <a:pPr marL="333756" indent="-333756" defTabSz="426466">
              <a:spcBef>
                <a:spcPts val="3000"/>
              </a:spcBef>
              <a:defRPr sz="2774">
                <a:effectLst/>
              </a:defRPr>
            </a:pPr>
            <a:r>
              <a:t>Electronic “noise” (meters)</a:t>
            </a:r>
          </a:p>
          <a:p>
            <a:pPr marL="333756" indent="-333756" defTabSz="426466">
              <a:spcBef>
                <a:spcPts val="3000"/>
              </a:spcBef>
              <a:defRPr sz="2774">
                <a:effectLst/>
              </a:defRPr>
            </a:pPr>
            <a:r>
              <a:t>Clock Error (meters)</a:t>
            </a:r>
          </a:p>
          <a:p>
            <a:pPr marL="333756" indent="-333756" defTabSz="426466">
              <a:spcBef>
                <a:spcPts val="3000"/>
              </a:spcBef>
              <a:defRPr sz="2774">
                <a:effectLst/>
              </a:defRPr>
            </a:pPr>
            <a:r>
              <a:t>Multipath error (meters)</a:t>
            </a:r>
          </a:p>
          <a:p>
            <a:pPr marL="333756" indent="-333756" defTabSz="426466">
              <a:spcBef>
                <a:spcPts val="3000"/>
              </a:spcBef>
              <a:defRPr sz="2774">
                <a:effectLst/>
              </a:defRPr>
            </a:pPr>
            <a:r>
              <a:t>Receiver error (any size)</a:t>
            </a:r>
          </a:p>
          <a:p>
            <a:pPr marL="333756" indent="-333756" defTabSz="426466">
              <a:spcBef>
                <a:spcPts val="3000"/>
              </a:spcBef>
              <a:defRPr sz="2774">
                <a:effectLst/>
              </a:defRPr>
            </a:pPr>
            <a:r>
              <a:t>Geometric effects (Dilution Of Precision)</a:t>
            </a:r>
          </a:p>
          <a:p>
            <a:pPr marL="333756" indent="-333756" defTabSz="426466">
              <a:spcBef>
                <a:spcPts val="3000"/>
              </a:spcBef>
              <a:defRPr sz="2774">
                <a:effectLst/>
              </a:defRPr>
            </a:pPr>
            <a:r>
              <a:t>Operator error (to 100s of meters)</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What accounts for inaccuracies?"/>
          <p:cNvSpPr txBox="1"/>
          <p:nvPr>
            <p:ph type="title"/>
          </p:nvPr>
        </p:nvSpPr>
        <p:spPr>
          <a:prstGeom prst="rect">
            <a:avLst/>
          </a:prstGeom>
        </p:spPr>
        <p:txBody>
          <a:bodyPr/>
          <a:lstStyle>
            <a:lvl1pPr defTabSz="484886">
              <a:defRPr sz="6640"/>
            </a:lvl1pPr>
          </a:lstStyle>
          <a:p>
            <a:pPr>
              <a:defRPr>
                <a:effectLst/>
              </a:defRPr>
            </a:pPr>
            <a:r>
              <a:t>What accounts for inaccuracies?</a:t>
            </a:r>
          </a:p>
        </p:txBody>
      </p:sp>
      <p:sp>
        <p:nvSpPr>
          <p:cNvPr id="605" name="Atmospheric Delay…"/>
          <p:cNvSpPr txBox="1"/>
          <p:nvPr>
            <p:ph type="body" sz="half" idx="1"/>
          </p:nvPr>
        </p:nvSpPr>
        <p:spPr>
          <a:xfrm>
            <a:off x="952500" y="2590800"/>
            <a:ext cx="5670062" cy="6286500"/>
          </a:xfrm>
          <a:prstGeom prst="rect">
            <a:avLst/>
          </a:prstGeom>
        </p:spPr>
        <p:txBody>
          <a:bodyPr/>
          <a:lstStyle/>
          <a:p>
            <a:pPr>
              <a:spcBef>
                <a:spcPts val="600"/>
              </a:spcBef>
              <a:defRPr>
                <a:effectLst/>
              </a:defRPr>
            </a:pPr>
            <a:r>
              <a:t>Atmospheric Delay</a:t>
            </a:r>
            <a:endParaRPr sz="3400">
              <a:solidFill>
                <a:srgbClr val="FF3300"/>
              </a:solidFill>
            </a:endParaRPr>
          </a:p>
          <a:p>
            <a:pPr lvl="1">
              <a:spcBef>
                <a:spcPts val="500"/>
              </a:spcBef>
              <a:defRPr>
                <a:effectLst/>
              </a:defRPr>
            </a:pPr>
            <a:r>
              <a:t>Satellite signal bounces around traveling through the ionosphere and the troposphere. </a:t>
            </a:r>
          </a:p>
          <a:p>
            <a:pPr lvl="1">
              <a:spcBef>
                <a:spcPts val="500"/>
              </a:spcBef>
              <a:defRPr>
                <a:effectLst/>
              </a:defRPr>
            </a:pPr>
            <a:r>
              <a:t>Increases time to reach Earth, </a:t>
            </a:r>
          </a:p>
          <a:p>
            <a:pPr lvl="1">
              <a:spcBef>
                <a:spcPts val="500"/>
              </a:spcBef>
              <a:defRPr>
                <a:effectLst/>
              </a:defRPr>
            </a:pPr>
            <a:r>
              <a:t>Alters calculated position.</a:t>
            </a:r>
          </a:p>
        </p:txBody>
      </p:sp>
      <p:pic>
        <p:nvPicPr>
          <p:cNvPr id="606" name="atmosphere" descr="atmosphere"/>
          <p:cNvPicPr>
            <a:picLocks noChangeAspect="1"/>
          </p:cNvPicPr>
          <p:nvPr/>
        </p:nvPicPr>
        <p:blipFill>
          <a:blip r:embed="rId3">
            <a:extLst/>
          </a:blip>
          <a:stretch>
            <a:fillRect/>
          </a:stretch>
        </p:blipFill>
        <p:spPr>
          <a:xfrm>
            <a:off x="6739185" y="3668041"/>
            <a:ext cx="6141157" cy="3865317"/>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0" name="What accounts for inaccuracies?"/>
          <p:cNvSpPr txBox="1"/>
          <p:nvPr>
            <p:ph type="title"/>
          </p:nvPr>
        </p:nvSpPr>
        <p:spPr>
          <a:prstGeom prst="rect">
            <a:avLst/>
          </a:prstGeom>
        </p:spPr>
        <p:txBody>
          <a:bodyPr/>
          <a:lstStyle>
            <a:lvl1pPr defTabSz="484886">
              <a:defRPr sz="6640"/>
            </a:lvl1pPr>
          </a:lstStyle>
          <a:p>
            <a:pPr>
              <a:defRPr>
                <a:effectLst/>
              </a:defRPr>
            </a:pPr>
            <a:r>
              <a:t>What accounts for inaccuracies?</a:t>
            </a:r>
          </a:p>
        </p:txBody>
      </p:sp>
      <p:sp>
        <p:nvSpPr>
          <p:cNvPr id="611" name="Multipath…"/>
          <p:cNvSpPr txBox="1"/>
          <p:nvPr>
            <p:ph type="body" sz="half" idx="1"/>
          </p:nvPr>
        </p:nvSpPr>
        <p:spPr>
          <a:xfrm>
            <a:off x="2425700" y="1343660"/>
            <a:ext cx="11099800" cy="3774440"/>
          </a:xfrm>
          <a:prstGeom prst="rect">
            <a:avLst/>
          </a:prstGeom>
        </p:spPr>
        <p:txBody>
          <a:bodyPr/>
          <a:lstStyle>
            <a:lvl1pPr>
              <a:spcBef>
                <a:spcPts val="600"/>
              </a:spcBef>
            </a:lvl1pPr>
            <a:lvl2pPr>
              <a:spcBef>
                <a:spcPts val="600"/>
              </a:spcBef>
            </a:lvl2pPr>
          </a:lstStyle>
          <a:p>
            <a:pPr>
              <a:defRPr>
                <a:effectLst/>
              </a:defRPr>
            </a:pPr>
            <a:r>
              <a:t>Multipath</a:t>
            </a:r>
          </a:p>
          <a:p>
            <a:pPr lvl="1">
              <a:defRPr>
                <a:effectLst/>
              </a:defRPr>
            </a:pPr>
            <a:r>
              <a:t>GPS signal is reflected off objects before reaching receiver </a:t>
            </a:r>
          </a:p>
        </p:txBody>
      </p:sp>
      <p:pic>
        <p:nvPicPr>
          <p:cNvPr id="612" name="satellite2" descr="satellite2"/>
          <p:cNvPicPr>
            <a:picLocks noChangeAspect="1"/>
          </p:cNvPicPr>
          <p:nvPr/>
        </p:nvPicPr>
        <p:blipFill>
          <a:blip r:embed="rId2">
            <a:extLst/>
          </a:blip>
          <a:stretch>
            <a:fillRect/>
          </a:stretch>
        </p:blipFill>
        <p:spPr>
          <a:xfrm>
            <a:off x="10403840" y="4100124"/>
            <a:ext cx="2167467" cy="927948"/>
          </a:xfrm>
          <a:prstGeom prst="rect">
            <a:avLst/>
          </a:prstGeom>
          <a:ln w="12700">
            <a:miter lim="400000"/>
          </a:ln>
        </p:spPr>
      </p:pic>
      <p:pic>
        <p:nvPicPr>
          <p:cNvPr id="613" name="image31.pdf" descr="image31.pdf"/>
          <p:cNvPicPr>
            <a:picLocks noChangeAspect="1"/>
          </p:cNvPicPr>
          <p:nvPr/>
        </p:nvPicPr>
        <p:blipFill>
          <a:blip r:embed="rId3">
            <a:extLst/>
          </a:blip>
          <a:stretch>
            <a:fillRect/>
          </a:stretch>
        </p:blipFill>
        <p:spPr>
          <a:xfrm>
            <a:off x="9211733" y="7261013"/>
            <a:ext cx="801512" cy="1535290"/>
          </a:xfrm>
          <a:prstGeom prst="rect">
            <a:avLst/>
          </a:prstGeom>
          <a:ln w="12700">
            <a:miter lim="400000"/>
          </a:ln>
        </p:spPr>
      </p:pic>
      <p:pic>
        <p:nvPicPr>
          <p:cNvPr id="614" name="image32.pdf" descr="image32.pdf"/>
          <p:cNvPicPr>
            <a:picLocks noChangeAspect="1"/>
          </p:cNvPicPr>
          <p:nvPr/>
        </p:nvPicPr>
        <p:blipFill>
          <a:blip r:embed="rId4">
            <a:extLst/>
          </a:blip>
          <a:stretch>
            <a:fillRect/>
          </a:stretch>
        </p:blipFill>
        <p:spPr>
          <a:xfrm>
            <a:off x="9733281" y="5418666"/>
            <a:ext cx="2838027" cy="3034454"/>
          </a:xfrm>
          <a:prstGeom prst="rect">
            <a:avLst/>
          </a:prstGeom>
          <a:ln w="12700">
            <a:miter lim="400000"/>
          </a:ln>
        </p:spPr>
      </p:pic>
      <p:pic>
        <p:nvPicPr>
          <p:cNvPr id="615" name="image32.pdf" descr="image32.pdf"/>
          <p:cNvPicPr>
            <a:picLocks noChangeAspect="1"/>
          </p:cNvPicPr>
          <p:nvPr/>
        </p:nvPicPr>
        <p:blipFill>
          <a:blip r:embed="rId5">
            <a:extLst/>
          </a:blip>
          <a:stretch>
            <a:fillRect/>
          </a:stretch>
        </p:blipFill>
        <p:spPr>
          <a:xfrm>
            <a:off x="6177279" y="5527040"/>
            <a:ext cx="2738687" cy="2926081"/>
          </a:xfrm>
          <a:prstGeom prst="rect">
            <a:avLst/>
          </a:prstGeom>
          <a:ln w="12700">
            <a:miter lim="400000"/>
          </a:ln>
        </p:spPr>
      </p:pic>
      <p:sp>
        <p:nvSpPr>
          <p:cNvPr id="616" name="Line"/>
          <p:cNvSpPr/>
          <p:nvPr/>
        </p:nvSpPr>
        <p:spPr>
          <a:xfrm flipH="1">
            <a:off x="8757920" y="4985173"/>
            <a:ext cx="1625601" cy="1192108"/>
          </a:xfrm>
          <a:prstGeom prst="line">
            <a:avLst/>
          </a:prstGeom>
          <a:ln w="12700">
            <a:solidFill>
              <a:srgbClr val="FFFFFF"/>
            </a:solidFill>
            <a:tailEnd type="triangle"/>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617" name="Line"/>
          <p:cNvSpPr/>
          <p:nvPr/>
        </p:nvSpPr>
        <p:spPr>
          <a:xfrm>
            <a:off x="8866293" y="6285653"/>
            <a:ext cx="1083735" cy="1300481"/>
          </a:xfrm>
          <a:prstGeom prst="line">
            <a:avLst/>
          </a:prstGeom>
          <a:ln w="12700">
            <a:solidFill>
              <a:srgbClr val="FFFFFF"/>
            </a:solidFill>
            <a:tailEnd type="triangle"/>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618" name="Multipath"/>
          <p:cNvSpPr txBox="1"/>
          <p:nvPr/>
        </p:nvSpPr>
        <p:spPr>
          <a:xfrm>
            <a:off x="6827519" y="4094056"/>
            <a:ext cx="3576321" cy="698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914400">
              <a:spcBef>
                <a:spcPts val="1400"/>
              </a:spcBef>
              <a:defRPr b="1" sz="3400">
                <a:solidFill>
                  <a:srgbClr val="FF0000"/>
                </a:solidFill>
                <a:latin typeface="Comic Sans MS"/>
                <a:ea typeface="Comic Sans MS"/>
                <a:cs typeface="Comic Sans MS"/>
                <a:sym typeface="Comic Sans MS"/>
              </a:defRPr>
            </a:lvl1pPr>
          </a:lstStyle>
          <a:p>
            <a:pPr>
              <a:defRPr>
                <a:solidFill>
                  <a:srgbClr val="000000"/>
                </a:solidFill>
                <a:effectLst/>
                <a:latin typeface="Trebuchet MS"/>
                <a:ea typeface="Trebuchet MS"/>
                <a:cs typeface="Trebuchet MS"/>
                <a:sym typeface="Trebuchet MS"/>
              </a:defRPr>
            </a:pPr>
            <a:r>
              <a:rPr>
                <a:solidFill>
                  <a:srgbClr val="FF0000"/>
                </a:solidFill>
                <a:latin typeface="Comic Sans MS"/>
                <a:ea typeface="Comic Sans MS"/>
                <a:cs typeface="Comic Sans MS"/>
                <a:sym typeface="Comic Sans MS"/>
              </a:rPr>
              <a:t>Multipath</a:t>
            </a:r>
          </a:p>
        </p:txBody>
      </p:sp>
      <p:grpSp>
        <p:nvGrpSpPr>
          <p:cNvPr id="624" name="Group"/>
          <p:cNvGrpSpPr/>
          <p:nvPr/>
        </p:nvGrpSpPr>
        <p:grpSpPr>
          <a:xfrm>
            <a:off x="1517226" y="7911253"/>
            <a:ext cx="2219397" cy="415432"/>
            <a:chOff x="0" y="0"/>
            <a:chExt cx="2219395" cy="415431"/>
          </a:xfrm>
        </p:grpSpPr>
        <p:pic>
          <p:nvPicPr>
            <p:cNvPr id="619" name="image33.pdf" descr="image33.pdf"/>
            <p:cNvPicPr>
              <a:picLocks noChangeAspect="1"/>
            </p:cNvPicPr>
            <p:nvPr/>
          </p:nvPicPr>
          <p:blipFill>
            <a:blip r:embed="rId6">
              <a:extLst/>
            </a:blip>
            <a:stretch>
              <a:fillRect/>
            </a:stretch>
          </p:blipFill>
          <p:spPr>
            <a:xfrm>
              <a:off x="0" y="0"/>
              <a:ext cx="702169" cy="415432"/>
            </a:xfrm>
            <a:prstGeom prst="rect">
              <a:avLst/>
            </a:prstGeom>
            <a:ln w="12700" cap="flat">
              <a:noFill/>
              <a:miter lim="400000"/>
            </a:ln>
            <a:effectLst/>
          </p:spPr>
        </p:pic>
        <p:pic>
          <p:nvPicPr>
            <p:cNvPr id="620" name="image33.pdf" descr="image33.pdf"/>
            <p:cNvPicPr>
              <a:picLocks noChangeAspect="1"/>
            </p:cNvPicPr>
            <p:nvPr/>
          </p:nvPicPr>
          <p:blipFill>
            <a:blip r:embed="rId7">
              <a:extLst/>
            </a:blip>
            <a:stretch>
              <a:fillRect/>
            </a:stretch>
          </p:blipFill>
          <p:spPr>
            <a:xfrm>
              <a:off x="433493" y="0"/>
              <a:ext cx="702170" cy="415432"/>
            </a:xfrm>
            <a:prstGeom prst="rect">
              <a:avLst/>
            </a:prstGeom>
            <a:ln w="12700" cap="flat">
              <a:noFill/>
              <a:miter lim="400000"/>
            </a:ln>
            <a:effectLst/>
          </p:spPr>
        </p:pic>
        <p:pic>
          <p:nvPicPr>
            <p:cNvPr id="621" name="image33.pdf" descr="image33.pdf"/>
            <p:cNvPicPr>
              <a:picLocks noChangeAspect="1"/>
            </p:cNvPicPr>
            <p:nvPr/>
          </p:nvPicPr>
          <p:blipFill>
            <a:blip r:embed="rId8">
              <a:extLst/>
            </a:blip>
            <a:stretch>
              <a:fillRect/>
            </a:stretch>
          </p:blipFill>
          <p:spPr>
            <a:xfrm>
              <a:off x="866986" y="0"/>
              <a:ext cx="702170" cy="415432"/>
            </a:xfrm>
            <a:prstGeom prst="rect">
              <a:avLst/>
            </a:prstGeom>
            <a:ln w="12700" cap="flat">
              <a:noFill/>
              <a:miter lim="400000"/>
            </a:ln>
            <a:effectLst/>
          </p:spPr>
        </p:pic>
        <p:pic>
          <p:nvPicPr>
            <p:cNvPr id="622" name="image33.pdf" descr="image33.pdf"/>
            <p:cNvPicPr>
              <a:picLocks noChangeAspect="1"/>
            </p:cNvPicPr>
            <p:nvPr/>
          </p:nvPicPr>
          <p:blipFill>
            <a:blip r:embed="rId9">
              <a:extLst/>
            </a:blip>
            <a:stretch>
              <a:fillRect/>
            </a:stretch>
          </p:blipFill>
          <p:spPr>
            <a:xfrm>
              <a:off x="1192106" y="0"/>
              <a:ext cx="702170" cy="415432"/>
            </a:xfrm>
            <a:prstGeom prst="rect">
              <a:avLst/>
            </a:prstGeom>
            <a:ln w="12700" cap="flat">
              <a:noFill/>
              <a:miter lim="400000"/>
            </a:ln>
            <a:effectLst/>
          </p:spPr>
        </p:pic>
        <p:pic>
          <p:nvPicPr>
            <p:cNvPr id="623" name="image33.pdf" descr="image33.pdf"/>
            <p:cNvPicPr>
              <a:picLocks noChangeAspect="1"/>
            </p:cNvPicPr>
            <p:nvPr/>
          </p:nvPicPr>
          <p:blipFill>
            <a:blip r:embed="rId10">
              <a:extLst/>
            </a:blip>
            <a:stretch>
              <a:fillRect/>
            </a:stretch>
          </p:blipFill>
          <p:spPr>
            <a:xfrm>
              <a:off x="1517226" y="0"/>
              <a:ext cx="702170" cy="415432"/>
            </a:xfrm>
            <a:prstGeom prst="rect">
              <a:avLst/>
            </a:prstGeom>
            <a:ln w="12700" cap="flat">
              <a:noFill/>
              <a:miter lim="400000"/>
            </a:ln>
            <a:effectLst/>
          </p:spPr>
        </p:pic>
      </p:grpSp>
      <p:pic>
        <p:nvPicPr>
          <p:cNvPr id="625" name="image31.pdf" descr="image31.pdf"/>
          <p:cNvPicPr>
            <a:picLocks noChangeAspect="1"/>
          </p:cNvPicPr>
          <p:nvPr/>
        </p:nvPicPr>
        <p:blipFill>
          <a:blip r:embed="rId11">
            <a:extLst/>
          </a:blip>
          <a:stretch>
            <a:fillRect/>
          </a:stretch>
        </p:blipFill>
        <p:spPr>
          <a:xfrm>
            <a:off x="2275839" y="6502400"/>
            <a:ext cx="801512" cy="1535289"/>
          </a:xfrm>
          <a:prstGeom prst="rect">
            <a:avLst/>
          </a:prstGeom>
          <a:ln w="12700">
            <a:miter lim="400000"/>
          </a:ln>
        </p:spPr>
      </p:pic>
      <p:pic>
        <p:nvPicPr>
          <p:cNvPr id="626" name="satellite2" descr="satellite2"/>
          <p:cNvPicPr>
            <a:picLocks noChangeAspect="1"/>
          </p:cNvPicPr>
          <p:nvPr/>
        </p:nvPicPr>
        <p:blipFill>
          <a:blip r:embed="rId2">
            <a:extLst/>
          </a:blip>
          <a:stretch>
            <a:fillRect/>
          </a:stretch>
        </p:blipFill>
        <p:spPr>
          <a:xfrm>
            <a:off x="382693" y="3864186"/>
            <a:ext cx="2167467" cy="927948"/>
          </a:xfrm>
          <a:prstGeom prst="rect">
            <a:avLst/>
          </a:prstGeom>
          <a:ln w="12700">
            <a:miter lim="400000"/>
          </a:ln>
        </p:spPr>
      </p:pic>
      <p:sp>
        <p:nvSpPr>
          <p:cNvPr id="627" name="Line"/>
          <p:cNvSpPr/>
          <p:nvPr/>
        </p:nvSpPr>
        <p:spPr>
          <a:xfrm>
            <a:off x="2384213" y="5093546"/>
            <a:ext cx="650241" cy="1733974"/>
          </a:xfrm>
          <a:prstGeom prst="line">
            <a:avLst/>
          </a:prstGeom>
          <a:ln w="12700">
            <a:solidFill>
              <a:srgbClr val="FFFFFF"/>
            </a:solidFill>
            <a:tailEnd type="triangle"/>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628" name="No multipath"/>
          <p:cNvSpPr txBox="1"/>
          <p:nvPr/>
        </p:nvSpPr>
        <p:spPr>
          <a:xfrm>
            <a:off x="2817706" y="4310803"/>
            <a:ext cx="3034455" cy="698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914400">
              <a:spcBef>
                <a:spcPts val="1400"/>
              </a:spcBef>
              <a:defRPr b="1" sz="3400">
                <a:solidFill>
                  <a:srgbClr val="000000"/>
                </a:solidFill>
                <a:effectLst/>
                <a:latin typeface="Trebuchet MS"/>
                <a:ea typeface="Trebuchet MS"/>
                <a:cs typeface="Trebuchet MS"/>
                <a:sym typeface="Trebuchet MS"/>
              </a:defRPr>
            </a:pPr>
            <a:r>
              <a:rPr>
                <a:solidFill>
                  <a:srgbClr val="FF0000"/>
                </a:solidFill>
                <a:latin typeface="Comic Sans MS"/>
                <a:ea typeface="Comic Sans MS"/>
                <a:cs typeface="Comic Sans MS"/>
                <a:sym typeface="Comic Sans MS"/>
              </a:rPr>
              <a:t>No multipath</a:t>
            </a:r>
            <a:r>
              <a:rPr>
                <a:solidFill>
                  <a:srgbClr val="0033CC"/>
                </a:solidFill>
                <a:latin typeface="Comic Sans MS"/>
                <a:ea typeface="Comic Sans MS"/>
                <a:cs typeface="Comic Sans MS"/>
                <a:sym typeface="Comic Sans MS"/>
              </a:rPr>
              <a:t> </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0" name="What accounts for inaccuracies?"/>
          <p:cNvSpPr txBox="1"/>
          <p:nvPr>
            <p:ph type="title"/>
          </p:nvPr>
        </p:nvSpPr>
        <p:spPr>
          <a:prstGeom prst="rect">
            <a:avLst/>
          </a:prstGeom>
        </p:spPr>
        <p:txBody>
          <a:bodyPr/>
          <a:lstStyle>
            <a:lvl1pPr defTabSz="484886">
              <a:defRPr sz="6640"/>
            </a:lvl1pPr>
          </a:lstStyle>
          <a:p>
            <a:pPr>
              <a:defRPr>
                <a:effectLst/>
              </a:defRPr>
            </a:pPr>
            <a:r>
              <a:t>What accounts for inaccuracies?</a:t>
            </a:r>
          </a:p>
        </p:txBody>
      </p:sp>
      <p:sp>
        <p:nvSpPr>
          <p:cNvPr id="631" name="Obstruction…"/>
          <p:cNvSpPr txBox="1"/>
          <p:nvPr>
            <p:ph type="body" sz="quarter" idx="1"/>
          </p:nvPr>
        </p:nvSpPr>
        <p:spPr>
          <a:xfrm>
            <a:off x="952500" y="2590800"/>
            <a:ext cx="4878239" cy="4739531"/>
          </a:xfrm>
          <a:prstGeom prst="rect">
            <a:avLst/>
          </a:prstGeom>
        </p:spPr>
        <p:txBody>
          <a:bodyPr/>
          <a:lstStyle/>
          <a:p>
            <a:pPr marL="397763" indent="-397763" defTabSz="508254">
              <a:spcBef>
                <a:spcPts val="500"/>
              </a:spcBef>
              <a:defRPr sz="3306">
                <a:effectLst/>
              </a:defRPr>
            </a:pPr>
            <a:r>
              <a:t>Obstruction</a:t>
            </a:r>
            <a:endParaRPr sz="2958"/>
          </a:p>
          <a:p>
            <a:pPr lvl="1" marL="753658" indent="-355894" defTabSz="508254">
              <a:spcBef>
                <a:spcPts val="500"/>
              </a:spcBef>
              <a:defRPr sz="3306">
                <a:effectLst/>
              </a:defRPr>
            </a:pPr>
            <a:r>
              <a:rPr sz="2958"/>
              <a:t>Landscape features block the GPS signals </a:t>
            </a:r>
          </a:p>
          <a:p>
            <a:pPr lvl="1" marL="795527" indent="-397763" defTabSz="508254">
              <a:spcBef>
                <a:spcPts val="500"/>
              </a:spcBef>
              <a:defRPr sz="3306">
                <a:effectLst/>
              </a:defRPr>
            </a:pPr>
            <a:r>
              <a:t>Schedule your data capture during a time when you maximize the number of visible satellites</a:t>
            </a:r>
          </a:p>
        </p:txBody>
      </p:sp>
      <p:sp>
        <p:nvSpPr>
          <p:cNvPr id="632" name="GPS does not work very well in areas with  too many obstacles (Forests, cities, steep mountains)"/>
          <p:cNvSpPr txBox="1"/>
          <p:nvPr/>
        </p:nvSpPr>
        <p:spPr>
          <a:xfrm>
            <a:off x="332739" y="7566276"/>
            <a:ext cx="5201921" cy="18188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a:latin typeface="+mn-lt"/>
                <a:ea typeface="+mn-ea"/>
                <a:cs typeface="+mn-cs"/>
                <a:sym typeface="Helvetica Neue"/>
              </a:defRPr>
            </a:pPr>
            <a:r>
              <a:rPr sz="2800"/>
              <a:t>GPS does not work very well in areas with  too many obstacles </a:t>
            </a:r>
            <a:r>
              <a:rPr sz="2800">
                <a:solidFill>
                  <a:srgbClr val="FF3300"/>
                </a:solidFill>
              </a:rPr>
              <a:t>(Forests, cities, steep mountains)</a:t>
            </a:r>
          </a:p>
        </p:txBody>
      </p:sp>
      <p:pic>
        <p:nvPicPr>
          <p:cNvPr id="633" name="image35.pdf" descr="image35.pdf"/>
          <p:cNvPicPr>
            <a:picLocks noChangeAspect="1"/>
          </p:cNvPicPr>
          <p:nvPr/>
        </p:nvPicPr>
        <p:blipFill>
          <a:blip r:embed="rId2">
            <a:extLst/>
          </a:blip>
          <a:stretch>
            <a:fillRect/>
          </a:stretch>
        </p:blipFill>
        <p:spPr>
          <a:xfrm>
            <a:off x="6610773" y="5093546"/>
            <a:ext cx="2815451" cy="4258171"/>
          </a:xfrm>
          <a:prstGeom prst="rect">
            <a:avLst/>
          </a:prstGeom>
          <a:ln w="12700">
            <a:miter lim="400000"/>
          </a:ln>
        </p:spPr>
      </p:pic>
      <p:pic>
        <p:nvPicPr>
          <p:cNvPr id="634" name="image31.pdf" descr="image31.pdf"/>
          <p:cNvPicPr>
            <a:picLocks noChangeAspect="1"/>
          </p:cNvPicPr>
          <p:nvPr/>
        </p:nvPicPr>
        <p:blipFill>
          <a:blip r:embed="rId3">
            <a:extLst/>
          </a:blip>
          <a:stretch>
            <a:fillRect/>
          </a:stretch>
        </p:blipFill>
        <p:spPr>
          <a:xfrm>
            <a:off x="5310293" y="7708053"/>
            <a:ext cx="801513" cy="1535290"/>
          </a:xfrm>
          <a:prstGeom prst="rect">
            <a:avLst/>
          </a:prstGeom>
          <a:ln w="12700">
            <a:miter lim="400000"/>
          </a:ln>
        </p:spPr>
      </p:pic>
      <p:sp>
        <p:nvSpPr>
          <p:cNvPr id="635" name="Line"/>
          <p:cNvSpPr/>
          <p:nvPr/>
        </p:nvSpPr>
        <p:spPr>
          <a:xfrm flipH="1">
            <a:off x="9211733" y="5883768"/>
            <a:ext cx="1083735" cy="727006"/>
          </a:xfrm>
          <a:prstGeom prst="line">
            <a:avLst/>
          </a:prstGeom>
          <a:ln w="38100">
            <a:solidFill>
              <a:srgbClr val="FFFFFF"/>
            </a:solidFill>
            <a:tailEnd type="triangle"/>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636" name="??"/>
          <p:cNvSpPr txBox="1"/>
          <p:nvPr/>
        </p:nvSpPr>
        <p:spPr>
          <a:xfrm>
            <a:off x="5852159" y="6836393"/>
            <a:ext cx="975361" cy="6595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solidFill>
                  <a:srgbClr val="FF0000"/>
                </a:solidFill>
                <a:latin typeface="+mn-lt"/>
                <a:ea typeface="+mn-ea"/>
                <a:cs typeface="+mn-cs"/>
                <a:sym typeface="Helvetica Neue"/>
              </a:defRPr>
            </a:lvl1pPr>
          </a:lstStyle>
          <a:p>
            <a:pPr>
              <a:defRPr>
                <a:solidFill>
                  <a:srgbClr val="EBEBEB"/>
                </a:solidFill>
              </a:defRPr>
            </a:pPr>
            <a:r>
              <a:rPr>
                <a:solidFill>
                  <a:srgbClr val="FF0000"/>
                </a:solidFill>
              </a:rPr>
              <a:t>??</a:t>
            </a:r>
          </a:p>
        </p:txBody>
      </p:sp>
      <p:pic>
        <p:nvPicPr>
          <p:cNvPr id="637" name="navstarsat" descr="navstarsat"/>
          <p:cNvPicPr>
            <a:picLocks noChangeAspect="1"/>
          </p:cNvPicPr>
          <p:nvPr/>
        </p:nvPicPr>
        <p:blipFill>
          <a:blip r:embed="rId4">
            <a:extLst/>
          </a:blip>
          <a:stretch>
            <a:fillRect/>
          </a:stretch>
        </p:blipFill>
        <p:spPr>
          <a:xfrm>
            <a:off x="10078720" y="4258168"/>
            <a:ext cx="2492588" cy="212457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 name="C:\RIT\Dissertation\presentations\CRC_Press_Book\chapters\chapter_2\C2_Figures\Figure_2_26_thematic_map_example_Isarithmic.png" descr="C:\RIT\Dissertation\presentations\CRC_Press_Book\chapters\chapter_2\C2_Figures\Figure_2_26_thematic_map_example_Isarithmic.png"/>
          <p:cNvPicPr>
            <a:picLocks noChangeAspect="1"/>
          </p:cNvPicPr>
          <p:nvPr/>
        </p:nvPicPr>
        <p:blipFill>
          <a:blip r:embed="rId2">
            <a:extLst/>
          </a:blip>
          <a:srcRect l="2433" t="3479" r="2538" b="9437"/>
          <a:stretch>
            <a:fillRect/>
          </a:stretch>
        </p:blipFill>
        <p:spPr>
          <a:xfrm>
            <a:off x="1137073" y="1589472"/>
            <a:ext cx="10565511" cy="7482924"/>
          </a:xfrm>
          <a:prstGeom prst="rect">
            <a:avLst/>
          </a:prstGeom>
          <a:ln w="12700">
            <a:miter lim="400000"/>
          </a:ln>
        </p:spPr>
      </p:pic>
      <p:sp>
        <p:nvSpPr>
          <p:cNvPr id="192" name="Isarithmic Map"/>
          <p:cNvSpPr txBox="1"/>
          <p:nvPr/>
        </p:nvSpPr>
        <p:spPr>
          <a:xfrm>
            <a:off x="970198" y="-26258"/>
            <a:ext cx="10899263" cy="6718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Isarithmic Map</a:t>
            </a:r>
          </a:p>
        </p:txBody>
      </p:sp>
      <p:sp>
        <p:nvSpPr>
          <p:cNvPr id="193" name="© 2013 B. Tomaszewski"/>
          <p:cNvSpPr txBox="1"/>
          <p:nvPr/>
        </p:nvSpPr>
        <p:spPr>
          <a:xfrm>
            <a:off x="1261715" y="9130768"/>
            <a:ext cx="2626843" cy="3870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 2013 B. Tomaszewski</a:t>
            </a:r>
          </a:p>
        </p:txBody>
      </p:sp>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9" name="What accounts for inaccuracies?"/>
          <p:cNvSpPr txBox="1"/>
          <p:nvPr>
            <p:ph type="title"/>
          </p:nvPr>
        </p:nvSpPr>
        <p:spPr>
          <a:prstGeom prst="rect">
            <a:avLst/>
          </a:prstGeom>
        </p:spPr>
        <p:txBody>
          <a:bodyPr/>
          <a:lstStyle>
            <a:lvl1pPr defTabSz="484886">
              <a:defRPr sz="6640"/>
            </a:lvl1pPr>
          </a:lstStyle>
          <a:p>
            <a:pPr>
              <a:defRPr>
                <a:effectLst/>
              </a:defRPr>
            </a:pPr>
            <a:r>
              <a:t>What accounts for inaccuracies?</a:t>
            </a:r>
          </a:p>
        </p:txBody>
      </p:sp>
      <p:sp>
        <p:nvSpPr>
          <p:cNvPr id="640" name="Positional Dilution of Precision (PDOP)"/>
          <p:cNvSpPr txBox="1"/>
          <p:nvPr>
            <p:ph type="body" idx="1"/>
          </p:nvPr>
        </p:nvSpPr>
        <p:spPr>
          <a:xfrm>
            <a:off x="952500" y="393700"/>
            <a:ext cx="11099800" cy="6286500"/>
          </a:xfrm>
          <a:prstGeom prst="rect">
            <a:avLst/>
          </a:prstGeom>
        </p:spPr>
        <p:txBody>
          <a:bodyPr/>
          <a:lstStyle/>
          <a:p>
            <a:pPr>
              <a:defRPr>
                <a:effectLst/>
              </a:defRPr>
            </a:pPr>
            <a:r>
              <a:t>  Positional Dilution of Precision (PDOP)</a:t>
            </a:r>
          </a:p>
        </p:txBody>
      </p:sp>
      <p:pic>
        <p:nvPicPr>
          <p:cNvPr id="641" name="pdop" descr="pdop"/>
          <p:cNvPicPr>
            <a:picLocks noChangeAspect="1"/>
          </p:cNvPicPr>
          <p:nvPr/>
        </p:nvPicPr>
        <p:blipFill>
          <a:blip r:embed="rId3">
            <a:extLst/>
          </a:blip>
          <a:stretch>
            <a:fillRect/>
          </a:stretch>
        </p:blipFill>
        <p:spPr>
          <a:xfrm>
            <a:off x="5418666" y="4660053"/>
            <a:ext cx="7152641" cy="3355059"/>
          </a:xfrm>
          <a:prstGeom prst="rect">
            <a:avLst/>
          </a:prstGeom>
          <a:ln w="12700">
            <a:miter lim="400000"/>
          </a:ln>
        </p:spPr>
      </p:pic>
      <p:pic>
        <p:nvPicPr>
          <p:cNvPr id="642" name="satdist" descr="satdist"/>
          <p:cNvPicPr>
            <a:picLocks noChangeAspect="1"/>
          </p:cNvPicPr>
          <p:nvPr/>
        </p:nvPicPr>
        <p:blipFill>
          <a:blip r:embed="rId4">
            <a:extLst/>
          </a:blip>
          <a:stretch>
            <a:fillRect/>
          </a:stretch>
        </p:blipFill>
        <p:spPr>
          <a:xfrm>
            <a:off x="274319" y="4525715"/>
            <a:ext cx="4768428" cy="3623735"/>
          </a:xfrm>
          <a:prstGeom prst="rect">
            <a:avLst/>
          </a:prstGeom>
          <a:ln w="12700">
            <a:miter lim="400000"/>
          </a:ln>
        </p:spPr>
      </p:pic>
      <p:sp>
        <p:nvSpPr>
          <p:cNvPr id="643" name="GIS Fundamentals, Paul Bolstad, 2002"/>
          <p:cNvSpPr txBox="1"/>
          <p:nvPr/>
        </p:nvSpPr>
        <p:spPr>
          <a:xfrm>
            <a:off x="8994986" y="8198440"/>
            <a:ext cx="4725034" cy="3976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100">
                <a:latin typeface="Arial"/>
                <a:ea typeface="Arial"/>
                <a:cs typeface="Arial"/>
                <a:sym typeface="Arial"/>
              </a:defRPr>
            </a:lvl1pPr>
          </a:lstStyle>
          <a:p>
            <a:pPr>
              <a:defRPr>
                <a:latin typeface="Helvetica Neue Medium"/>
                <a:ea typeface="Helvetica Neue Medium"/>
                <a:cs typeface="Helvetica Neue Medium"/>
                <a:sym typeface="Helvetica Neue Medium"/>
              </a:defRPr>
            </a:pPr>
            <a:r>
              <a:rPr>
                <a:latin typeface="Arial"/>
                <a:ea typeface="Arial"/>
                <a:cs typeface="Arial"/>
                <a:sym typeface="Arial"/>
              </a:rPr>
              <a:t>GIS Fundamentals, Paul Bolstad, 2002</a:t>
            </a:r>
          </a:p>
        </p:txBody>
      </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Geocoding"/>
          <p:cNvSpPr txBox="1"/>
          <p:nvPr>
            <p:ph type="title"/>
          </p:nvPr>
        </p:nvSpPr>
        <p:spPr>
          <a:prstGeom prst="rect">
            <a:avLst/>
          </a:prstGeom>
        </p:spPr>
        <p:txBody>
          <a:bodyPr/>
          <a:lstStyle/>
          <a:p>
            <a:pPr/>
            <a:r>
              <a:t>Geocoding</a:t>
            </a:r>
          </a:p>
        </p:txBody>
      </p:sp>
      <p:sp>
        <p:nvSpPr>
          <p:cNvPr id="648" name="Geocoding is taking a table of addresses and placing them on the map…"/>
          <p:cNvSpPr txBox="1"/>
          <p:nvPr>
            <p:ph type="body" sz="half" idx="1"/>
          </p:nvPr>
        </p:nvSpPr>
        <p:spPr>
          <a:xfrm>
            <a:off x="762000" y="2413000"/>
            <a:ext cx="5556462" cy="6362700"/>
          </a:xfrm>
          <a:prstGeom prst="rect">
            <a:avLst/>
          </a:prstGeom>
        </p:spPr>
        <p:txBody>
          <a:bodyPr/>
          <a:lstStyle/>
          <a:p>
            <a:pPr marL="466344" indent="-466344">
              <a:lnSpc>
                <a:spcPct val="80000"/>
              </a:lnSpc>
              <a:spcBef>
                <a:spcPts val="600"/>
              </a:spcBef>
            </a:pPr>
            <a:r>
              <a:t>Geocoding is taking a table of addresses and placing them on the map</a:t>
            </a:r>
          </a:p>
          <a:p>
            <a:pPr marL="466344" indent="-466344">
              <a:lnSpc>
                <a:spcPct val="80000"/>
              </a:lnSpc>
              <a:spcBef>
                <a:spcPts val="600"/>
              </a:spcBef>
            </a:pPr>
            <a:r>
              <a:t>You need 3 things to geocode properly</a:t>
            </a:r>
          </a:p>
          <a:p>
            <a:pPr lvl="1" marL="796059" indent="-389659">
              <a:lnSpc>
                <a:spcPct val="80000"/>
              </a:lnSpc>
              <a:spcBef>
                <a:spcPts val="500"/>
              </a:spcBef>
              <a:buClr>
                <a:srgbClr val="694F07"/>
              </a:buClr>
              <a:defRPr sz="3000"/>
            </a:pPr>
            <a:r>
              <a:t>Reference Data</a:t>
            </a:r>
          </a:p>
          <a:p>
            <a:pPr lvl="1" marL="796059" indent="-389659">
              <a:lnSpc>
                <a:spcPct val="80000"/>
              </a:lnSpc>
              <a:spcBef>
                <a:spcPts val="500"/>
              </a:spcBef>
              <a:buClr>
                <a:srgbClr val="694F07"/>
              </a:buClr>
              <a:defRPr sz="3000"/>
            </a:pPr>
            <a:r>
              <a:t>Table to Geocode</a:t>
            </a:r>
          </a:p>
          <a:p>
            <a:pPr lvl="1" marL="796059" indent="-389659">
              <a:lnSpc>
                <a:spcPct val="80000"/>
              </a:lnSpc>
              <a:spcBef>
                <a:spcPts val="500"/>
              </a:spcBef>
              <a:buClr>
                <a:srgbClr val="694F07"/>
              </a:buClr>
              <a:defRPr sz="3000"/>
            </a:pPr>
            <a:r>
              <a:t>Address Lookup (Index File)</a:t>
            </a:r>
          </a:p>
          <a:p>
            <a:pPr marL="466344" indent="-466344">
              <a:lnSpc>
                <a:spcPct val="80000"/>
              </a:lnSpc>
              <a:spcBef>
                <a:spcPts val="600"/>
              </a:spcBef>
            </a:pPr>
            <a:r>
              <a:t>Our Reference Data is going to be centerlines</a:t>
            </a:r>
          </a:p>
        </p:txBody>
      </p:sp>
      <p:pic>
        <p:nvPicPr>
          <p:cNvPr id="649" name="image1.jpg" descr="image1.jpg"/>
          <p:cNvPicPr>
            <a:picLocks noChangeAspect="1"/>
          </p:cNvPicPr>
          <p:nvPr/>
        </p:nvPicPr>
        <p:blipFill>
          <a:blip r:embed="rId2">
            <a:extLst/>
          </a:blip>
          <a:stretch>
            <a:fillRect/>
          </a:stretch>
        </p:blipFill>
        <p:spPr>
          <a:xfrm>
            <a:off x="6610773" y="3495091"/>
            <a:ext cx="5965050" cy="3960040"/>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1" name="Introduction to Census Data"/>
          <p:cNvSpPr txBox="1"/>
          <p:nvPr>
            <p:ph type="title"/>
          </p:nvPr>
        </p:nvSpPr>
        <p:spPr>
          <a:prstGeom prst="rect">
            <a:avLst/>
          </a:prstGeom>
        </p:spPr>
        <p:txBody>
          <a:bodyPr/>
          <a:lstStyle/>
          <a:p>
            <a:pPr/>
            <a:r>
              <a:t>Introduction to Census Data</a:t>
            </a:r>
          </a:p>
        </p:txBody>
      </p:sp>
      <p:sp>
        <p:nvSpPr>
          <p:cNvPr id="652" name="The Census is taken every 10 Years and is a requirement of the Federal Government…"/>
          <p:cNvSpPr txBox="1"/>
          <p:nvPr>
            <p:ph type="body" idx="1"/>
          </p:nvPr>
        </p:nvSpPr>
        <p:spPr>
          <a:prstGeom prst="rect">
            <a:avLst/>
          </a:prstGeom>
        </p:spPr>
        <p:txBody>
          <a:bodyPr/>
          <a:lstStyle/>
          <a:p>
            <a:pPr/>
            <a:r>
              <a:t>The Census is taken every 10 Years and is a requirement of the Federal Government</a:t>
            </a:r>
          </a:p>
          <a:p>
            <a:pPr/>
            <a:r>
              <a:t>The data determines a lot of important decisions such as;</a:t>
            </a:r>
          </a:p>
          <a:p>
            <a:pPr lvl="1" marL="860611" indent="-454211">
              <a:spcBef>
                <a:spcPts val="600"/>
              </a:spcBef>
              <a:buClr>
                <a:srgbClr val="B1B5AB"/>
              </a:buClr>
              <a:defRPr sz="3800"/>
            </a:pPr>
            <a:r>
              <a:t>Aid</a:t>
            </a:r>
          </a:p>
          <a:p>
            <a:pPr lvl="1" marL="860611" indent="-454211">
              <a:spcBef>
                <a:spcPts val="600"/>
              </a:spcBef>
              <a:buClr>
                <a:srgbClr val="B1B5AB"/>
              </a:buClr>
              <a:defRPr sz="3800"/>
            </a:pPr>
            <a:r>
              <a:t>Representation</a:t>
            </a:r>
          </a:p>
          <a:p>
            <a:pPr lvl="1" marL="860611" indent="-454211">
              <a:spcBef>
                <a:spcPts val="600"/>
              </a:spcBef>
              <a:buClr>
                <a:srgbClr val="B1B5AB"/>
              </a:buClr>
              <a:defRPr sz="3800"/>
            </a:pPr>
            <a:r>
              <a:t>Potential taxes (School Districts)</a:t>
            </a:r>
          </a:p>
          <a:p>
            <a:pPr/>
            <a:r>
              <a:t>The data is provided in many different sizes</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4" name="Census Data"/>
          <p:cNvSpPr txBox="1"/>
          <p:nvPr>
            <p:ph type="title"/>
          </p:nvPr>
        </p:nvSpPr>
        <p:spPr>
          <a:prstGeom prst="rect">
            <a:avLst/>
          </a:prstGeom>
        </p:spPr>
        <p:txBody>
          <a:bodyPr/>
          <a:lstStyle/>
          <a:p>
            <a:pPr/>
            <a:r>
              <a:t>Census Data</a:t>
            </a:r>
          </a:p>
        </p:txBody>
      </p:sp>
      <p:sp>
        <p:nvSpPr>
          <p:cNvPr id="655" name="Spatial (In Descending Size Order)…"/>
          <p:cNvSpPr txBox="1"/>
          <p:nvPr>
            <p:ph type="body" sz="half" idx="1"/>
          </p:nvPr>
        </p:nvSpPr>
        <p:spPr>
          <a:xfrm>
            <a:off x="762000" y="2413000"/>
            <a:ext cx="5777654" cy="6362700"/>
          </a:xfrm>
          <a:prstGeom prst="rect">
            <a:avLst/>
          </a:prstGeom>
        </p:spPr>
        <p:txBody>
          <a:bodyPr/>
          <a:lstStyle/>
          <a:p>
            <a:pPr marL="466344" indent="-466344">
              <a:lnSpc>
                <a:spcPct val="80000"/>
              </a:lnSpc>
              <a:spcBef>
                <a:spcPts val="600"/>
              </a:spcBef>
            </a:pPr>
            <a:r>
              <a:t>Spatial (In Descending Size Order)</a:t>
            </a:r>
          </a:p>
          <a:p>
            <a:pPr lvl="1" marL="796059" indent="-389659">
              <a:lnSpc>
                <a:spcPct val="80000"/>
              </a:lnSpc>
              <a:spcBef>
                <a:spcPts val="500"/>
              </a:spcBef>
              <a:buClr>
                <a:srgbClr val="B1B5AB"/>
              </a:buClr>
              <a:defRPr sz="3000"/>
            </a:pPr>
            <a:r>
              <a:t>State</a:t>
            </a:r>
          </a:p>
          <a:p>
            <a:pPr lvl="1" marL="796059" indent="-389659">
              <a:lnSpc>
                <a:spcPct val="80000"/>
              </a:lnSpc>
              <a:spcBef>
                <a:spcPts val="500"/>
              </a:spcBef>
              <a:buClr>
                <a:srgbClr val="B1B5AB"/>
              </a:buClr>
              <a:defRPr sz="3000"/>
            </a:pPr>
            <a:r>
              <a:t>Division (County)</a:t>
            </a:r>
          </a:p>
          <a:p>
            <a:pPr lvl="1" marL="796059" indent="-389659">
              <a:lnSpc>
                <a:spcPct val="80000"/>
              </a:lnSpc>
              <a:spcBef>
                <a:spcPts val="500"/>
              </a:spcBef>
              <a:buClr>
                <a:srgbClr val="B1B5AB"/>
              </a:buClr>
              <a:defRPr sz="3000"/>
            </a:pPr>
            <a:r>
              <a:t>Town</a:t>
            </a:r>
          </a:p>
          <a:p>
            <a:pPr lvl="1" marL="796059" indent="-389659">
              <a:lnSpc>
                <a:spcPct val="80000"/>
              </a:lnSpc>
              <a:spcBef>
                <a:spcPts val="500"/>
              </a:spcBef>
              <a:buClr>
                <a:srgbClr val="B1B5AB"/>
              </a:buClr>
              <a:defRPr sz="3000"/>
            </a:pPr>
            <a:r>
              <a:t>Place</a:t>
            </a:r>
          </a:p>
          <a:p>
            <a:pPr lvl="1" marL="796059" indent="-389659">
              <a:lnSpc>
                <a:spcPct val="80000"/>
              </a:lnSpc>
              <a:spcBef>
                <a:spcPts val="500"/>
              </a:spcBef>
              <a:buClr>
                <a:srgbClr val="B1B5AB"/>
              </a:buClr>
              <a:defRPr sz="3000"/>
            </a:pPr>
            <a:r>
              <a:t>Tract</a:t>
            </a:r>
          </a:p>
          <a:p>
            <a:pPr lvl="1" marL="796059" indent="-389659">
              <a:lnSpc>
                <a:spcPct val="80000"/>
              </a:lnSpc>
              <a:spcBef>
                <a:spcPts val="500"/>
              </a:spcBef>
              <a:buClr>
                <a:srgbClr val="B1B5AB"/>
              </a:buClr>
              <a:defRPr sz="3000"/>
            </a:pPr>
            <a:r>
              <a:t>Block Group</a:t>
            </a:r>
          </a:p>
          <a:p>
            <a:pPr lvl="1" marL="796059" indent="-389659">
              <a:lnSpc>
                <a:spcPct val="80000"/>
              </a:lnSpc>
              <a:spcBef>
                <a:spcPts val="500"/>
              </a:spcBef>
              <a:buClr>
                <a:srgbClr val="B1B5AB"/>
              </a:buClr>
              <a:defRPr sz="3000"/>
            </a:pPr>
            <a:r>
              <a:t>Block</a:t>
            </a:r>
          </a:p>
          <a:p>
            <a:pPr marL="466344" indent="-466344">
              <a:lnSpc>
                <a:spcPct val="80000"/>
              </a:lnSpc>
              <a:spcBef>
                <a:spcPts val="600"/>
              </a:spcBef>
            </a:pPr>
            <a:r>
              <a:t>Blocks make up all of the information from each larger area</a:t>
            </a:r>
          </a:p>
          <a:p>
            <a:pPr marL="466344" indent="-466344">
              <a:lnSpc>
                <a:spcPct val="80000"/>
              </a:lnSpc>
              <a:spcBef>
                <a:spcPts val="600"/>
              </a:spcBef>
            </a:pPr>
            <a:r>
              <a:t>Tabular</a:t>
            </a:r>
          </a:p>
        </p:txBody>
      </p:sp>
      <p:pic>
        <p:nvPicPr>
          <p:cNvPr id="656" name="image1.jpg" descr="image1.jpg"/>
          <p:cNvPicPr>
            <a:picLocks noChangeAspect="1"/>
          </p:cNvPicPr>
          <p:nvPr/>
        </p:nvPicPr>
        <p:blipFill>
          <a:blip r:embed="rId2">
            <a:extLst/>
          </a:blip>
          <a:stretch>
            <a:fillRect/>
          </a:stretch>
        </p:blipFill>
        <p:spPr>
          <a:xfrm>
            <a:off x="6610773" y="3495091"/>
            <a:ext cx="5965050" cy="3960040"/>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Census Data"/>
          <p:cNvSpPr txBox="1"/>
          <p:nvPr>
            <p:ph type="title"/>
          </p:nvPr>
        </p:nvSpPr>
        <p:spPr>
          <a:prstGeom prst="rect">
            <a:avLst/>
          </a:prstGeom>
        </p:spPr>
        <p:txBody>
          <a:bodyPr/>
          <a:lstStyle/>
          <a:p>
            <a:pPr/>
            <a:r>
              <a:t>Census Data</a:t>
            </a:r>
          </a:p>
        </p:txBody>
      </p:sp>
      <p:sp>
        <p:nvSpPr>
          <p:cNvPr id="659" name="Spatial (In Descending Size Order)…"/>
          <p:cNvSpPr txBox="1"/>
          <p:nvPr>
            <p:ph type="body" sz="half" idx="1"/>
          </p:nvPr>
        </p:nvSpPr>
        <p:spPr>
          <a:xfrm>
            <a:off x="762000" y="2413000"/>
            <a:ext cx="5770175" cy="6362700"/>
          </a:xfrm>
          <a:prstGeom prst="rect">
            <a:avLst/>
          </a:prstGeom>
        </p:spPr>
        <p:txBody>
          <a:bodyPr/>
          <a:lstStyle/>
          <a:p>
            <a:pPr marL="466344" indent="-466344">
              <a:lnSpc>
                <a:spcPct val="80000"/>
              </a:lnSpc>
              <a:spcBef>
                <a:spcPts val="600"/>
              </a:spcBef>
            </a:pPr>
            <a:r>
              <a:t>Spatial (In Descending Size Order)</a:t>
            </a:r>
          </a:p>
          <a:p>
            <a:pPr lvl="1" marL="796059" indent="-389659">
              <a:lnSpc>
                <a:spcPct val="80000"/>
              </a:lnSpc>
              <a:spcBef>
                <a:spcPts val="500"/>
              </a:spcBef>
              <a:buClr>
                <a:srgbClr val="B1B5AB"/>
              </a:buClr>
              <a:defRPr sz="3000"/>
            </a:pPr>
            <a:r>
              <a:t>State</a:t>
            </a:r>
          </a:p>
          <a:p>
            <a:pPr lvl="1" marL="796059" indent="-389659">
              <a:lnSpc>
                <a:spcPct val="80000"/>
              </a:lnSpc>
              <a:spcBef>
                <a:spcPts val="500"/>
              </a:spcBef>
              <a:buClr>
                <a:srgbClr val="B1B5AB"/>
              </a:buClr>
              <a:defRPr sz="3000"/>
            </a:pPr>
            <a:r>
              <a:t>Division (County)</a:t>
            </a:r>
          </a:p>
          <a:p>
            <a:pPr lvl="1" marL="796059" indent="-389659">
              <a:lnSpc>
                <a:spcPct val="80000"/>
              </a:lnSpc>
              <a:spcBef>
                <a:spcPts val="500"/>
              </a:spcBef>
              <a:buClr>
                <a:srgbClr val="B1B5AB"/>
              </a:buClr>
              <a:defRPr sz="3000"/>
            </a:pPr>
            <a:r>
              <a:t>Town</a:t>
            </a:r>
          </a:p>
          <a:p>
            <a:pPr lvl="1" marL="796059" indent="-389659">
              <a:lnSpc>
                <a:spcPct val="80000"/>
              </a:lnSpc>
              <a:spcBef>
                <a:spcPts val="500"/>
              </a:spcBef>
              <a:buClr>
                <a:srgbClr val="B1B5AB"/>
              </a:buClr>
              <a:defRPr sz="3000"/>
            </a:pPr>
            <a:r>
              <a:t>Place</a:t>
            </a:r>
          </a:p>
          <a:p>
            <a:pPr lvl="1" marL="796059" indent="-389659">
              <a:lnSpc>
                <a:spcPct val="80000"/>
              </a:lnSpc>
              <a:spcBef>
                <a:spcPts val="500"/>
              </a:spcBef>
              <a:buClr>
                <a:srgbClr val="B1B5AB"/>
              </a:buClr>
              <a:defRPr sz="3000"/>
            </a:pPr>
            <a:r>
              <a:t>Tract</a:t>
            </a:r>
          </a:p>
          <a:p>
            <a:pPr lvl="1" marL="796059" indent="-389659">
              <a:lnSpc>
                <a:spcPct val="80000"/>
              </a:lnSpc>
              <a:spcBef>
                <a:spcPts val="500"/>
              </a:spcBef>
              <a:buClr>
                <a:srgbClr val="B1B5AB"/>
              </a:buClr>
              <a:defRPr sz="3000"/>
            </a:pPr>
            <a:r>
              <a:t>Block Group</a:t>
            </a:r>
          </a:p>
          <a:p>
            <a:pPr lvl="1" marL="796059" indent="-389659">
              <a:lnSpc>
                <a:spcPct val="80000"/>
              </a:lnSpc>
              <a:spcBef>
                <a:spcPts val="500"/>
              </a:spcBef>
              <a:buClr>
                <a:srgbClr val="B1B5AB"/>
              </a:buClr>
              <a:defRPr sz="3000"/>
            </a:pPr>
            <a:r>
              <a:t>Block</a:t>
            </a:r>
          </a:p>
          <a:p>
            <a:pPr marL="466344" indent="-466344">
              <a:lnSpc>
                <a:spcPct val="80000"/>
              </a:lnSpc>
              <a:spcBef>
                <a:spcPts val="600"/>
              </a:spcBef>
            </a:pPr>
            <a:r>
              <a:t>Blocks make up all of the information from each larger area</a:t>
            </a:r>
          </a:p>
          <a:p>
            <a:pPr marL="466344" indent="-466344">
              <a:lnSpc>
                <a:spcPct val="80000"/>
              </a:lnSpc>
              <a:spcBef>
                <a:spcPts val="600"/>
              </a:spcBef>
            </a:pPr>
            <a:r>
              <a:t>Tabular</a:t>
            </a:r>
          </a:p>
        </p:txBody>
      </p:sp>
      <p:pic>
        <p:nvPicPr>
          <p:cNvPr id="660" name="image2.jpg" descr="image2.jpg"/>
          <p:cNvPicPr>
            <a:picLocks noChangeAspect="1"/>
          </p:cNvPicPr>
          <p:nvPr/>
        </p:nvPicPr>
        <p:blipFill>
          <a:blip r:embed="rId2">
            <a:extLst/>
          </a:blip>
          <a:stretch>
            <a:fillRect/>
          </a:stretch>
        </p:blipFill>
        <p:spPr>
          <a:xfrm>
            <a:off x="6610773" y="3495091"/>
            <a:ext cx="5965050" cy="3960040"/>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2" name="Geographic Size Matters"/>
          <p:cNvSpPr txBox="1"/>
          <p:nvPr>
            <p:ph type="title"/>
          </p:nvPr>
        </p:nvSpPr>
        <p:spPr>
          <a:prstGeom prst="rect">
            <a:avLst/>
          </a:prstGeom>
        </p:spPr>
        <p:txBody>
          <a:bodyPr/>
          <a:lstStyle/>
          <a:p>
            <a:pPr/>
            <a:r>
              <a:t>Geographic Size Matters</a:t>
            </a:r>
          </a:p>
        </p:txBody>
      </p:sp>
      <p:sp>
        <p:nvSpPr>
          <p:cNvPr id="663" name="Some Analysis need very detailed data (blocks) for small edits…"/>
          <p:cNvSpPr txBox="1"/>
          <p:nvPr>
            <p:ph type="body" idx="1"/>
          </p:nvPr>
        </p:nvSpPr>
        <p:spPr>
          <a:prstGeom prst="rect">
            <a:avLst/>
          </a:prstGeom>
        </p:spPr>
        <p:txBody>
          <a:bodyPr/>
          <a:lstStyle/>
          <a:p>
            <a:pPr marL="472965" indent="-472965">
              <a:lnSpc>
                <a:spcPct val="80000"/>
              </a:lnSpc>
              <a:spcBef>
                <a:spcPts val="600"/>
              </a:spcBef>
              <a:defRPr sz="4000"/>
            </a:pPr>
            <a:r>
              <a:t>Some Analysis need very detailed data (blocks) for small edits</a:t>
            </a:r>
          </a:p>
          <a:p>
            <a:pPr lvl="1" marL="795019" indent="-388619">
              <a:lnSpc>
                <a:spcPct val="80000"/>
              </a:lnSpc>
              <a:spcBef>
                <a:spcPts val="600"/>
              </a:spcBef>
              <a:buClr>
                <a:srgbClr val="B1B5AB"/>
              </a:buClr>
            </a:pPr>
            <a:r>
              <a:t>Voting Districts</a:t>
            </a:r>
          </a:p>
          <a:p>
            <a:pPr marL="472965" indent="-472965">
              <a:lnSpc>
                <a:spcPct val="80000"/>
              </a:lnSpc>
              <a:spcBef>
                <a:spcPts val="600"/>
              </a:spcBef>
              <a:defRPr sz="4000"/>
            </a:pPr>
            <a:r>
              <a:t>Block Groups are for slightly larger</a:t>
            </a:r>
          </a:p>
          <a:p>
            <a:pPr marL="472965" indent="-472965">
              <a:lnSpc>
                <a:spcPct val="80000"/>
              </a:lnSpc>
              <a:spcBef>
                <a:spcPts val="600"/>
              </a:spcBef>
              <a:defRPr sz="4000"/>
            </a:pPr>
            <a:r>
              <a:t>Census Tracts are widely used for analysis due to their size and easy to report the data</a:t>
            </a:r>
          </a:p>
          <a:p>
            <a:pPr marL="472965" indent="-472965">
              <a:lnSpc>
                <a:spcPct val="80000"/>
              </a:lnSpc>
              <a:spcBef>
                <a:spcPts val="600"/>
              </a:spcBef>
              <a:defRPr sz="4000"/>
            </a:pPr>
            <a:r>
              <a:t>Most grant projects report using the census tracts</a:t>
            </a:r>
          </a:p>
          <a:p>
            <a:pPr marL="472965" indent="-472965">
              <a:lnSpc>
                <a:spcPct val="80000"/>
              </a:lnSpc>
              <a:spcBef>
                <a:spcPts val="600"/>
              </a:spcBef>
              <a:defRPr sz="4000"/>
            </a:pPr>
            <a:r>
              <a:t>The census data does not go to individual house level due to privacy concerns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What is map scale?"/>
          <p:cNvSpPr txBox="1"/>
          <p:nvPr>
            <p:ph type="title"/>
          </p:nvPr>
        </p:nvSpPr>
        <p:spPr>
          <a:prstGeom prst="rect">
            <a:avLst/>
          </a:prstGeom>
        </p:spPr>
        <p:txBody>
          <a:bodyPr/>
          <a:lstStyle>
            <a:lvl1pPr indent="917575">
              <a:defRPr sz="5600"/>
            </a:lvl1pPr>
          </a:lstStyle>
          <a:p>
            <a:pPr/>
            <a:r>
              <a:t>What is map scale? </a:t>
            </a:r>
          </a:p>
        </p:txBody>
      </p:sp>
      <p:pic>
        <p:nvPicPr>
          <p:cNvPr id="196" name="C:\RIT\Dissertation\presentations\CRC_Press_Book\chapters\chapter_2\C2_Figures\Figure_2_3_small_large_scale_maps.png" descr="C:\RIT\Dissertation\presentations\CRC_Press_Book\chapters\chapter_2\C2_Figures\Figure_2_3_small_large_scale_maps.png"/>
          <p:cNvPicPr>
            <a:picLocks noChangeAspect="1"/>
          </p:cNvPicPr>
          <p:nvPr/>
        </p:nvPicPr>
        <p:blipFill>
          <a:blip r:embed="rId2">
            <a:extLst/>
          </a:blip>
          <a:srcRect l="0" t="0" r="0" b="6996"/>
          <a:stretch>
            <a:fillRect/>
          </a:stretch>
        </p:blipFill>
        <p:spPr>
          <a:xfrm>
            <a:off x="39409" y="2450100"/>
            <a:ext cx="12934812" cy="6240572"/>
          </a:xfrm>
          <a:prstGeom prst="rect">
            <a:avLst/>
          </a:prstGeom>
          <a:ln w="12700">
            <a:miter lim="400000"/>
          </a:ln>
        </p:spPr>
      </p:pic>
      <p:sp>
        <p:nvSpPr>
          <p:cNvPr id="197" name="© 2013 Brian Tomaszewski"/>
          <p:cNvSpPr txBox="1"/>
          <p:nvPr/>
        </p:nvSpPr>
        <p:spPr>
          <a:xfrm>
            <a:off x="8212932" y="8702369"/>
            <a:ext cx="4727142" cy="3370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500"/>
              </a:spcBef>
              <a:defRPr sz="1600"/>
            </a:lvl1pPr>
          </a:lstStyle>
          <a:p>
            <a:pPr/>
            <a:r>
              <a:t>© 2013 Brian Tomaszewski</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Four Classes based on distortion"/>
          <p:cNvSpPr txBox="1"/>
          <p:nvPr>
            <p:ph type="title"/>
          </p:nvPr>
        </p:nvSpPr>
        <p:spPr>
          <a:prstGeom prst="rect">
            <a:avLst/>
          </a:prstGeom>
        </p:spPr>
        <p:txBody>
          <a:bodyPr/>
          <a:lstStyle/>
          <a:p>
            <a:pPr/>
            <a:r>
              <a:t>Four Classes based on distortion</a:t>
            </a:r>
          </a:p>
        </p:txBody>
      </p:sp>
      <p:sp>
        <p:nvSpPr>
          <p:cNvPr id="200" name="Conformal – preserves shape and angles…"/>
          <p:cNvSpPr txBox="1"/>
          <p:nvPr>
            <p:ph type="body" idx="1"/>
          </p:nvPr>
        </p:nvSpPr>
        <p:spPr>
          <a:prstGeom prst="rect">
            <a:avLst/>
          </a:prstGeom>
        </p:spPr>
        <p:txBody>
          <a:bodyPr/>
          <a:lstStyle/>
          <a:p>
            <a:pPr marL="386079" indent="-386079" defTabSz="554990">
              <a:lnSpc>
                <a:spcPct val="90000"/>
              </a:lnSpc>
              <a:spcBef>
                <a:spcPts val="3900"/>
              </a:spcBef>
              <a:defRPr sz="3230">
                <a:effectLst>
                  <a:outerShdw sx="100000" sy="100000" kx="0" ky="0" algn="b" rotWithShape="0" blurRad="48260" dist="24130" dir="5400000">
                    <a:srgbClr val="000000"/>
                  </a:outerShdw>
                </a:effectLst>
              </a:defRPr>
            </a:pPr>
            <a:r>
              <a:t>Conformal – preserves shape and angles</a:t>
            </a:r>
          </a:p>
          <a:p>
            <a:pPr marL="386079" indent="-386079" defTabSz="554990">
              <a:lnSpc>
                <a:spcPct val="90000"/>
              </a:lnSpc>
              <a:spcBef>
                <a:spcPts val="3900"/>
              </a:spcBef>
              <a:defRPr sz="3230">
                <a:effectLst>
                  <a:outerShdw sx="100000" sy="100000" kx="0" ky="0" algn="b" rotWithShape="0" blurRad="48260" dist="24130" dir="5400000">
                    <a:srgbClr val="000000"/>
                  </a:outerShdw>
                </a:effectLst>
              </a:defRPr>
            </a:pPr>
          </a:p>
          <a:p>
            <a:pPr marL="386079" indent="-386079" defTabSz="554990">
              <a:lnSpc>
                <a:spcPct val="90000"/>
              </a:lnSpc>
              <a:spcBef>
                <a:spcPts val="3900"/>
              </a:spcBef>
              <a:defRPr sz="3230">
                <a:effectLst>
                  <a:outerShdw sx="100000" sy="100000" kx="0" ky="0" algn="b" rotWithShape="0" blurRad="48260" dist="24130" dir="5400000">
                    <a:srgbClr val="000000"/>
                  </a:outerShdw>
                </a:effectLst>
              </a:defRPr>
            </a:pPr>
            <a:r>
              <a:t>Equal Area (Equivalent) – preserves area and size</a:t>
            </a:r>
          </a:p>
          <a:p>
            <a:pPr marL="386079" indent="-386079" defTabSz="554990">
              <a:lnSpc>
                <a:spcPct val="90000"/>
              </a:lnSpc>
              <a:spcBef>
                <a:spcPts val="3900"/>
              </a:spcBef>
              <a:defRPr sz="3230">
                <a:effectLst>
                  <a:outerShdw sx="100000" sy="100000" kx="0" ky="0" algn="b" rotWithShape="0" blurRad="48260" dist="24130" dir="5400000">
                    <a:srgbClr val="000000"/>
                  </a:outerShdw>
                </a:effectLst>
              </a:defRPr>
            </a:pPr>
          </a:p>
          <a:p>
            <a:pPr marL="386079" indent="-386079" defTabSz="554990">
              <a:lnSpc>
                <a:spcPct val="90000"/>
              </a:lnSpc>
              <a:spcBef>
                <a:spcPts val="3900"/>
              </a:spcBef>
              <a:defRPr sz="3230">
                <a:effectLst>
                  <a:outerShdw sx="100000" sy="100000" kx="0" ky="0" algn="b" rotWithShape="0" blurRad="48260" dist="24130" dir="5400000">
                    <a:srgbClr val="000000"/>
                  </a:outerShdw>
                </a:effectLst>
              </a:defRPr>
            </a:pPr>
            <a:r>
              <a:t>Equidistant – preserves distances in some directions</a:t>
            </a:r>
          </a:p>
          <a:p>
            <a:pPr marL="386079" indent="-386079" defTabSz="554990">
              <a:lnSpc>
                <a:spcPct val="90000"/>
              </a:lnSpc>
              <a:spcBef>
                <a:spcPts val="3900"/>
              </a:spcBef>
              <a:defRPr sz="3230">
                <a:effectLst>
                  <a:outerShdw sx="100000" sy="100000" kx="0" ky="0" algn="b" rotWithShape="0" blurRad="48260" dist="24130" dir="5400000">
                    <a:srgbClr val="000000"/>
                  </a:outerShdw>
                </a:effectLst>
              </a:defRPr>
            </a:pPr>
          </a:p>
          <a:p>
            <a:pPr marL="386079" indent="-386079" defTabSz="554990">
              <a:lnSpc>
                <a:spcPct val="90000"/>
              </a:lnSpc>
              <a:spcBef>
                <a:spcPts val="3900"/>
              </a:spcBef>
              <a:defRPr sz="3230">
                <a:effectLst>
                  <a:outerShdw sx="100000" sy="100000" kx="0" ky="0" algn="b" rotWithShape="0" blurRad="48260" dist="24130" dir="5400000">
                    <a:srgbClr val="000000"/>
                  </a:outerShdw>
                </a:effectLst>
              </a:defRPr>
            </a:pPr>
            <a:r>
              <a:t>Azimuthal – preserves angles from a specific point</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2">
  <a:themeElements>
    <a:clrScheme name="New_Template2">
      <a:dk1>
        <a:srgbClr val="C000EB"/>
      </a:dk1>
      <a:lt1>
        <a:srgbClr val="EBEBEB"/>
      </a:lt1>
      <a:dk2>
        <a:srgbClr val="525252"/>
      </a:dk2>
      <a:lt2>
        <a:srgbClr val="C9C9C9"/>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2">
  <a:themeElements>
    <a:clrScheme name="New_Template2">
      <a:dk1>
        <a:srgbClr val="000000"/>
      </a:dk1>
      <a:lt1>
        <a:srgbClr val="FFFFFF"/>
      </a:lt1>
      <a:dk2>
        <a:srgbClr val="525252"/>
      </a:dk2>
      <a:lt2>
        <a:srgbClr val="C9C9C9"/>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